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4.xml" ContentType="application/vnd.openxmlformats-officedocument.presentationml.tags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408" r:id="rId2"/>
    <p:sldId id="259" r:id="rId3"/>
    <p:sldId id="372" r:id="rId4"/>
    <p:sldId id="442" r:id="rId5"/>
    <p:sldId id="302" r:id="rId6"/>
    <p:sldId id="455" r:id="rId7"/>
    <p:sldId id="503" r:id="rId8"/>
    <p:sldId id="445" r:id="rId9"/>
    <p:sldId id="447" r:id="rId10"/>
    <p:sldId id="505" r:id="rId11"/>
    <p:sldId id="504" r:id="rId12"/>
    <p:sldId id="507" r:id="rId13"/>
    <p:sldId id="311" r:id="rId14"/>
    <p:sldId id="508" r:id="rId15"/>
    <p:sldId id="458" r:id="rId16"/>
    <p:sldId id="467" r:id="rId17"/>
    <p:sldId id="468" r:id="rId18"/>
    <p:sldId id="441" r:id="rId19"/>
    <p:sldId id="479" r:id="rId20"/>
    <p:sldId id="475" r:id="rId21"/>
    <p:sldId id="476" r:id="rId22"/>
    <p:sldId id="478" r:id="rId23"/>
    <p:sldId id="427" r:id="rId2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32323"/>
    <a:srgbClr val="1800CC"/>
    <a:srgbClr val="FF0000"/>
    <a:srgbClr val="6CF826"/>
    <a:srgbClr val="B2B2B2"/>
    <a:srgbClr val="E2820E"/>
    <a:srgbClr val="D3F529"/>
    <a:srgbClr val="2CE4F2"/>
    <a:srgbClr val="969696"/>
    <a:srgbClr val="DDDDD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7358" autoAdjust="0"/>
    <p:restoredTop sz="92632" autoAdjust="0"/>
  </p:normalViewPr>
  <p:slideViewPr>
    <p:cSldViewPr>
      <p:cViewPr varScale="1">
        <p:scale>
          <a:sx n="95" d="100"/>
          <a:sy n="95" d="100"/>
        </p:scale>
        <p:origin x="-11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000DAD-CE5A-4E94-84D3-0016B5050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089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5D61-6686-4E77-A116-46201B79D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4CA7-A854-4308-A997-53CF0E5B4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03699-A7CF-41F2-8511-D21CCCA7F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8CAC-A1FF-46FB-94FF-CE0D7342C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6C63C-16D3-43F4-BB68-8D36AAEE9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47B51-F231-45C0-9491-E0BB871F0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07FA-DC23-4637-BF58-3EC7ABF79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4C67-F5E3-4703-B39B-BE91BBD5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D23B-CEC8-4468-9686-C297409F0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DE80F-D799-4585-86DC-B7CD488EF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1E43-CC60-4885-A141-44213705C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284255-DED8-4DC3-8605-25D1649E6C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2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Science of Gamma-Ray Bursts: caution,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physics at play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4006" y="5586257"/>
            <a:ext cx="19014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Bruce Gendre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ARTEMIS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Another extreme event: ultra-long bursts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1192" t="30524" r="8100" b="47004"/>
          <a:stretch/>
        </p:blipFill>
        <p:spPr bwMode="auto">
          <a:xfrm>
            <a:off x="4998707" y="664024"/>
            <a:ext cx="4181805" cy="32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452320" y="2996952"/>
            <a:ext cx="1535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Gendre et al. 2013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9" y="807090"/>
            <a:ext cx="50405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Firstly, an easy method of classification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Long GRBs : T&gt;2s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Super long GRBs: T &gt; 1 000  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Ultra long GRBs: T &gt; 10 000 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fluence-duration plane: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Clear outlier from normal GRB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Well separated from shock breakout </a:t>
            </a:r>
            <a:r>
              <a:rPr lang="en-US" sz="2000" dirty="0" err="1">
                <a:solidFill>
                  <a:schemeClr val="tx2"/>
                </a:solidFill>
              </a:rPr>
              <a:t>Sne</a:t>
            </a:r>
            <a:endParaRPr lang="en-US" sz="2000" dirty="0">
              <a:solidFill>
                <a:schemeClr val="tx2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Well separated from BH/AGN wake </a:t>
            </a:r>
            <a:r>
              <a:rPr lang="en-US" sz="2000" dirty="0" smtClean="0">
                <a:solidFill>
                  <a:schemeClr val="tx2"/>
                </a:solidFill>
              </a:rPr>
              <a:t>up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Three recent GRBs, blue dots, emitted high energy gamma ray and Xray light over time spans up to 100 times greater than typical long bursts and constitute a new ultralong clas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2715"/>
            <a:ext cx="8883949" cy="62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4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5007"/>
            <a:ext cx="69482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A gallery of progenitors</a:t>
            </a:r>
            <a:endParaRPr lang="fr-FR" sz="24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51520" y="1988840"/>
            <a:ext cx="84969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909870" y="2164214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Energy</a:t>
            </a: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46398" y="1412776"/>
            <a:ext cx="134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Massive star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6398" y="2420888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Supernovae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555776" y="1412776"/>
            <a:ext cx="18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massive star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555776" y="2420888"/>
            <a:ext cx="18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Gamma-ray burst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264890" y="2420888"/>
            <a:ext cx="274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Ultra-long gamma ray burst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012160" y="113403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528" y="764704"/>
            <a:ext cx="8346804" cy="5040560"/>
            <a:chOff x="323528" y="764704"/>
            <a:chExt cx="8346804" cy="5040560"/>
          </a:xfrm>
        </p:grpSpPr>
        <p:pic>
          <p:nvPicPr>
            <p:cNvPr id="2050" name="Picture 2" descr="https://encrypted-tbn2.gstatic.com/images?q=tbn:ANd9GcQWnNzRhO36l_4NXU80sLLCUylOWAAKLVEne56N1bPu2WrCnRpJ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284984"/>
              <a:ext cx="181927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encrypted-tbn3.gstatic.com/images?q=tbn:ANd9GcSKs0bJ5TWzZs_hQGaVWn8Al1fhOsSheriCV7J0CZSa04ovXGI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535" y="3284984"/>
              <a:ext cx="2031797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encrypted-tbn1.gstatic.com/images?q=tbn:ANd9GcTrk08h2pxinhgxIQvofkmi64dLtgoc9_1GYAQhdm8qbzX7AIoe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98" y="3284984"/>
              <a:ext cx="1610776" cy="2514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encrypted-tbn3.gstatic.com/images?q=tbn:ANd9GcR2PjMHQb-mr5bja4DQ_nhBidne-siq1FJ46nvQGSGt5fdMRW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284984"/>
              <a:ext cx="1863655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323528" y="764704"/>
              <a:ext cx="274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dying stars were people: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15557" y="472514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11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sa.gov/sites/default/files/images/741843main_BSG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6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15007"/>
            <a:ext cx="69482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An extreme progenitor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32" y="-24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908720"/>
            <a:ext cx="544411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Gamma-Ray Bursts are fascinating objects</a:t>
            </a:r>
          </a:p>
          <a:p>
            <a:pPr lvl="2"/>
            <a:r>
              <a:rPr lang="en-US" sz="2000" dirty="0" smtClean="0">
                <a:solidFill>
                  <a:srgbClr val="1800CC"/>
                </a:solidFill>
              </a:rPr>
              <a:t>Most violent explosion in the Universe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Site of extreme physics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Magnetic field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Acceleration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Size, mass, and compacity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help in a lot of studies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First stars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Faint galaxies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Ultra-relativistic shocks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and many more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8767" y="2088232"/>
            <a:ext cx="3789040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5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2" y="-24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340768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the electromagnetic band is not enough to gather all information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 Gravitational waves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rgbClr val="1800CC"/>
                </a:solidFill>
              </a:rPr>
              <a:t> And also neutrinos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help of gravitational waves we can: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Obtain physical properties of the progenitors</a:t>
            </a:r>
          </a:p>
          <a:p>
            <a:pPr lvl="2">
              <a:buFont typeface="Arial" pitchFamily="34" charset="0"/>
              <a:buChar char="•"/>
            </a:pPr>
            <a:endParaRPr lang="en-US" sz="2000" dirty="0" smtClean="0">
              <a:solidFill>
                <a:srgbClr val="1800CC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Study the first seconds of the event in the electromagnetic domain</a:t>
            </a:r>
          </a:p>
          <a:p>
            <a:pPr lvl="2">
              <a:buFont typeface="Arial" pitchFamily="34" charset="0"/>
              <a:buChar char="•"/>
            </a:pPr>
            <a:endParaRPr lang="en-US" sz="2000" dirty="0" smtClean="0">
              <a:solidFill>
                <a:srgbClr val="1800CC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Trigger new advances in instrumentation dedicated for these studies </a:t>
            </a:r>
            <a:r>
              <a:rPr lang="en-US" sz="2000" dirty="0" smtClean="0">
                <a:solidFill>
                  <a:srgbClr val="1800CC"/>
                </a:solidFill>
              </a:rPr>
              <a:t>(and ask for funds)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2" y="-2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Extreme example of follow-up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90" y="1035521"/>
            <a:ext cx="79438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508104" y="1340768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Gendre et al. 2012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9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2" y="-24"/>
            <a:ext cx="465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 in image: GRB 110205A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90" y="1035521"/>
            <a:ext cx="79438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e 27"/>
          <p:cNvGrpSpPr/>
          <p:nvPr/>
        </p:nvGrpSpPr>
        <p:grpSpPr>
          <a:xfrm>
            <a:off x="1691680" y="2636912"/>
            <a:ext cx="1935145" cy="2333873"/>
            <a:chOff x="1691680" y="2636912"/>
            <a:chExt cx="1935145" cy="2333873"/>
          </a:xfrm>
        </p:grpSpPr>
        <p:sp>
          <p:nvSpPr>
            <p:cNvPr id="14" name="ZoneTexte 13"/>
            <p:cNvSpPr txBox="1"/>
            <p:nvPr/>
          </p:nvSpPr>
          <p:spPr>
            <a:xfrm>
              <a:off x="1691680" y="4509120"/>
              <a:ext cx="19351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Internal shock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rot="5400000" flipH="1" flipV="1">
              <a:off x="1367644" y="3392996"/>
              <a:ext cx="1800200" cy="28803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2699792" y="548680"/>
            <a:ext cx="1656184" cy="1872208"/>
            <a:chOff x="2699792" y="548680"/>
            <a:chExt cx="1656184" cy="1872208"/>
          </a:xfrm>
        </p:grpSpPr>
        <p:sp>
          <p:nvSpPr>
            <p:cNvPr id="13" name="ZoneTexte 12"/>
            <p:cNvSpPr txBox="1"/>
            <p:nvPr/>
          </p:nvSpPr>
          <p:spPr>
            <a:xfrm>
              <a:off x="2699792" y="548680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Late internal shock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rot="16200000" flipH="1">
              <a:off x="2915816" y="1988840"/>
              <a:ext cx="648072" cy="21602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4932040" y="2924944"/>
            <a:ext cx="2016224" cy="1047021"/>
            <a:chOff x="4932040" y="2924944"/>
            <a:chExt cx="2016224" cy="1047021"/>
          </a:xfrm>
        </p:grpSpPr>
        <p:sp>
          <p:nvSpPr>
            <p:cNvPr id="11" name="ZoneTexte 10"/>
            <p:cNvSpPr txBox="1"/>
            <p:nvPr/>
          </p:nvSpPr>
          <p:spPr>
            <a:xfrm>
              <a:off x="5220072" y="3140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Normal afterglow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5400000" flipH="1" flipV="1">
              <a:off x="5688124" y="3032956"/>
              <a:ext cx="288032" cy="7200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 flipV="1">
              <a:off x="4932040" y="3429000"/>
              <a:ext cx="360040" cy="14401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6660232" y="3933850"/>
            <a:ext cx="1296381" cy="1223342"/>
            <a:chOff x="6660232" y="3933850"/>
            <a:chExt cx="1296381" cy="1223342"/>
          </a:xfrm>
        </p:grpSpPr>
        <p:sp>
          <p:nvSpPr>
            <p:cNvPr id="10" name="ZoneTexte 9"/>
            <p:cNvSpPr txBox="1"/>
            <p:nvPr/>
          </p:nvSpPr>
          <p:spPr>
            <a:xfrm>
              <a:off x="6660232" y="4437112"/>
              <a:ext cx="1296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Jet effect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5400000" flipH="1" flipV="1">
              <a:off x="6912260" y="4185084"/>
              <a:ext cx="50405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7308304" y="4941168"/>
              <a:ext cx="216024" cy="21602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4427984" y="692696"/>
            <a:ext cx="1970411" cy="1152128"/>
            <a:chOff x="4427984" y="692696"/>
            <a:chExt cx="1970411" cy="1152128"/>
          </a:xfrm>
        </p:grpSpPr>
        <p:sp>
          <p:nvSpPr>
            <p:cNvPr id="12" name="ZoneTexte 11"/>
            <p:cNvSpPr txBox="1"/>
            <p:nvPr/>
          </p:nvSpPr>
          <p:spPr>
            <a:xfrm>
              <a:off x="4427984" y="692696"/>
              <a:ext cx="1970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Reverse shock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rot="5400000">
              <a:off x="4499992" y="1196752"/>
              <a:ext cx="648072" cy="64807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48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Progenitors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908720"/>
            <a:ext cx="757130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the above are also the observations of an explosion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persons are usually happy with explosion knowledge…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Specialist of ultra-relativistic MHD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Military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</a:t>
            </a:r>
            <a:r>
              <a:rPr lang="en-US" sz="2000" dirty="0" err="1" smtClean="0">
                <a:solidFill>
                  <a:srgbClr val="1800CC"/>
                </a:solidFill>
              </a:rPr>
              <a:t>Talibans</a:t>
            </a:r>
            <a:endParaRPr lang="en-US" sz="2000" dirty="0" smtClean="0">
              <a:solidFill>
                <a:srgbClr val="1800CC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 we are doing this to have the knowledge of the explosive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ID card or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Passport please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How to do so ?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469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Yes, but how to study a progenitor??</a:t>
            </a:r>
            <a:endParaRPr lang="en-US" dirty="0"/>
          </a:p>
        </p:txBody>
      </p:sp>
      <p:pic>
        <p:nvPicPr>
          <p:cNvPr id="46084" name="Picture 4" descr="C:\Documents and Settings\bruce gendre\Mes documents\Mes images\allusions_barbe_rouge_04.jpg"/>
          <p:cNvPicPr>
            <a:picLocks noChangeAspect="1" noChangeArrowheads="1"/>
          </p:cNvPicPr>
          <p:nvPr/>
        </p:nvPicPr>
        <p:blipFill rotWithShape="1">
          <a:blip r:embed="rId2" cstate="print"/>
          <a:srcRect r="30854"/>
          <a:stretch/>
        </p:blipFill>
        <p:spPr bwMode="auto">
          <a:xfrm>
            <a:off x="-1" y="1808163"/>
            <a:ext cx="9144001" cy="3997101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 rot="798013">
            <a:off x="29180" y="5008266"/>
            <a:ext cx="1255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L’explosif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32" y="-24"/>
            <a:ext cx="284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Description of a GRB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Gamma-ray Burst : </a:t>
            </a:r>
            <a:r>
              <a:rPr lang="en-US" dirty="0" smtClean="0"/>
              <a:t>burst of high energy photons</a:t>
            </a:r>
            <a:endParaRPr lang="en-US" dirty="0"/>
          </a:p>
        </p:txBody>
      </p:sp>
      <p:pic>
        <p:nvPicPr>
          <p:cNvPr id="7195" name="Picture 27" descr="C:\Documents and Settings\bruce gendre\Mes documents\Mes images\grbs_distribution.jpg"/>
          <p:cNvPicPr>
            <a:picLocks noChangeAspect="1" noChangeArrowheads="1"/>
          </p:cNvPicPr>
          <p:nvPr/>
        </p:nvPicPr>
        <p:blipFill>
          <a:blip r:embed="rId3" cstate="print"/>
          <a:srcRect t="9836" b="19672"/>
          <a:stretch>
            <a:fillRect/>
          </a:stretch>
        </p:blipFill>
        <p:spPr bwMode="auto">
          <a:xfrm>
            <a:off x="4800600" y="2120905"/>
            <a:ext cx="3810000" cy="1951037"/>
          </a:xfrm>
          <a:prstGeom prst="rect">
            <a:avLst/>
          </a:prstGeom>
          <a:noFill/>
        </p:spPr>
      </p:pic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04800" y="2647952"/>
            <a:ext cx="41136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Isotropic distribution on the sky</a:t>
            </a:r>
          </a:p>
          <a:p>
            <a:pPr lvl="1"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extragalactic events</a:t>
            </a:r>
          </a:p>
          <a:p>
            <a:pPr lvl="1"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quite common (~2/day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28600" y="4433894"/>
            <a:ext cx="8783638" cy="533400"/>
            <a:chOff x="144" y="1296"/>
            <a:chExt cx="5533" cy="336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44" y="1632"/>
              <a:ext cx="532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099" y="1296"/>
              <a:ext cx="5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Energy</a:t>
              </a: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4325" y="5043494"/>
            <a:ext cx="1254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10</a:t>
            </a:r>
            <a:r>
              <a:rPr lang="en-US" baseline="30000">
                <a:solidFill>
                  <a:schemeClr val="accent2"/>
                </a:solidFill>
              </a:rPr>
              <a:t>11</a:t>
            </a:r>
            <a:r>
              <a:rPr lang="en-US">
                <a:solidFill>
                  <a:schemeClr val="accent2"/>
                </a:solidFill>
              </a:rPr>
              <a:t> erg</a:t>
            </a:r>
          </a:p>
          <a:p>
            <a:pPr algn="ctr"/>
            <a:r>
              <a:rPr lang="en-US"/>
              <a:t>simple</a:t>
            </a:r>
          </a:p>
          <a:p>
            <a:pPr algn="ctr"/>
            <a:r>
              <a:rPr lang="en-US"/>
              <a:t>toaster</a:t>
            </a:r>
          </a:p>
          <a:p>
            <a:pPr algn="ctr"/>
            <a:r>
              <a:rPr lang="en-US"/>
              <a:t>(~1 min)</a:t>
            </a:r>
            <a:endParaRPr lang="en-US" baseline="3000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67600" y="5043494"/>
            <a:ext cx="121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</a:t>
            </a:r>
            <a:r>
              <a:rPr lang="en-US" baseline="30000">
                <a:solidFill>
                  <a:srgbClr val="FF0000"/>
                </a:solidFill>
              </a:rPr>
              <a:t>52 </a:t>
            </a:r>
            <a:r>
              <a:rPr lang="en-US">
                <a:solidFill>
                  <a:srgbClr val="FF0000"/>
                </a:solidFill>
              </a:rPr>
              <a:t>erg</a:t>
            </a:r>
          </a:p>
          <a:p>
            <a:pPr algn="ctr"/>
            <a:r>
              <a:rPr lang="en-US"/>
              <a:t>GRB </a:t>
            </a:r>
          </a:p>
          <a:p>
            <a:pPr algn="ctr"/>
            <a:endParaRPr lang="en-US"/>
          </a:p>
          <a:p>
            <a:r>
              <a:rPr lang="en-US"/>
              <a:t>(~100 s)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38400" y="5043494"/>
            <a:ext cx="1157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2CE4F2"/>
                </a:solidFill>
              </a:rPr>
              <a:t>10</a:t>
            </a:r>
            <a:r>
              <a:rPr lang="en-US" baseline="30000">
                <a:solidFill>
                  <a:srgbClr val="2CE4F2"/>
                </a:solidFill>
              </a:rPr>
              <a:t>34</a:t>
            </a:r>
            <a:r>
              <a:rPr lang="en-US">
                <a:solidFill>
                  <a:srgbClr val="2CE4F2"/>
                </a:solidFill>
              </a:rPr>
              <a:t> erg</a:t>
            </a:r>
          </a:p>
          <a:p>
            <a:pPr algn="ctr"/>
            <a:r>
              <a:rPr lang="en-US"/>
              <a:t>Sun</a:t>
            </a:r>
          </a:p>
          <a:p>
            <a:pPr algn="ctr"/>
            <a:endParaRPr lang="en-US"/>
          </a:p>
          <a:p>
            <a:pPr algn="ctr"/>
            <a:r>
              <a:rPr lang="en-US"/>
              <a:t>(1 s)</a:t>
            </a:r>
            <a:endParaRPr lang="en-US" baseline="3000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52913" y="5043494"/>
            <a:ext cx="1157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CF826"/>
                </a:solidFill>
              </a:rPr>
              <a:t>10</a:t>
            </a:r>
            <a:r>
              <a:rPr lang="en-US" baseline="30000">
                <a:solidFill>
                  <a:srgbClr val="6CF826"/>
                </a:solidFill>
              </a:rPr>
              <a:t>43</a:t>
            </a:r>
            <a:r>
              <a:rPr lang="en-US">
                <a:solidFill>
                  <a:srgbClr val="6CF826"/>
                </a:solidFill>
              </a:rPr>
              <a:t> erg</a:t>
            </a:r>
          </a:p>
          <a:p>
            <a:pPr algn="ctr"/>
            <a:r>
              <a:rPr lang="en-US"/>
              <a:t>Galaxy</a:t>
            </a:r>
          </a:p>
          <a:p>
            <a:pPr algn="ctr"/>
            <a:endParaRPr lang="en-US"/>
          </a:p>
          <a:p>
            <a:pPr algn="ctr"/>
            <a:r>
              <a:rPr lang="en-US"/>
              <a:t>(1 s)</a:t>
            </a:r>
            <a:endParaRPr lang="en-US" baseline="30000"/>
          </a:p>
        </p:txBody>
      </p:sp>
      <p:sp>
        <p:nvSpPr>
          <p:cNvPr id="18" name="ZoneTexte 17"/>
          <p:cNvSpPr txBox="1"/>
          <p:nvPr/>
        </p:nvSpPr>
        <p:spPr>
          <a:xfrm>
            <a:off x="285720" y="135729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, with an extragalactic origin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00100" y="1752889"/>
            <a:ext cx="208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very energetic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 autoUpdateAnimBg="0"/>
      <p:bldP spid="12" grpId="0" autoUpdateAnimBg="0"/>
      <p:bldP spid="14" grpId="0" autoUpdateAnimBg="0"/>
      <p:bldP spid="15" grpId="0" autoUpdateAnimBg="0"/>
      <p:bldP spid="16" grpId="0" autoUpdateAnimBg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3974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Strange facts not explained yet</a:t>
            </a:r>
            <a:endParaRPr lang="en-US" dirty="0"/>
          </a:p>
        </p:txBody>
      </p:sp>
      <p:grpSp>
        <p:nvGrpSpPr>
          <p:cNvPr id="33" name="Groupe 71"/>
          <p:cNvGrpSpPr/>
          <p:nvPr/>
        </p:nvGrpSpPr>
        <p:grpSpPr>
          <a:xfrm>
            <a:off x="3203848" y="1340744"/>
            <a:ext cx="5715040" cy="4929222"/>
            <a:chOff x="9215470" y="1357298"/>
            <a:chExt cx="5715040" cy="4929222"/>
          </a:xfrm>
        </p:grpSpPr>
        <p:sp>
          <p:nvSpPr>
            <p:cNvPr id="34" name="Rectangle 33"/>
            <p:cNvSpPr/>
            <p:nvPr/>
          </p:nvSpPr>
          <p:spPr>
            <a:xfrm>
              <a:off x="9929850" y="1357298"/>
              <a:ext cx="5000660" cy="43577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278970" y="5824855"/>
              <a:ext cx="2294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 luminosity</a:t>
              </a:r>
              <a:endParaRPr lang="fr-FR" dirty="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>
              <a:off x="9929850" y="5715016"/>
              <a:ext cx="500066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rot="5400000" flipH="1" flipV="1">
              <a:off x="7750991" y="3536157"/>
              <a:ext cx="4357718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 rot="10800000">
              <a:off x="9215470" y="2214554"/>
              <a:ext cx="553998" cy="23878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 smtClean="0"/>
                <a:t>Optical luminosity</a:t>
              </a:r>
              <a:endParaRPr lang="fr-FR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1220147" y="1395699"/>
              <a:ext cx="2002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Expected view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287304" y="3943360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573056" y="4000504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287304" y="3214686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715932" y="3857628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001684" y="2928934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287436" y="2786058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16064" y="314324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215998" y="3929066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715932" y="3500438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073122" y="3643314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073122" y="3286124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358874" y="3143248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644494" y="321468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215998" y="428625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573188" y="357187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430180" y="357187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144428" y="3000372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573188" y="392906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358874" y="3571876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644494" y="278605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072990" y="350043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715932" y="4286256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001684" y="2643182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179512" y="836712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model does not predict any clustering or standard candle property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This is not what is observed in the prompt phase : the Amati relation (Amati 2002)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79512" y="4077072"/>
            <a:ext cx="2664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about the afterglow 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See a luminosity at a given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69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857794"/>
            <a:ext cx="4357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works done so far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Boër &amp; Gendre 2000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Gendre &amp; Boër 2005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Gendre &amp; Boër 2006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Nardini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et al. </a:t>
            </a:r>
            <a:r>
              <a:rPr lang="en-US" sz="2000" dirty="0" smtClean="0">
                <a:solidFill>
                  <a:schemeClr val="accent2"/>
                </a:solidFill>
              </a:rPr>
              <a:t>2006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Liang &amp; Zhang 2006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Gendre et al. 2008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Main conclusions: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Presence of several groups of events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Presence of several outliers (10% of sample), all nearby events (z &lt; 0.5)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Only in the afterglow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860032" y="620689"/>
            <a:ext cx="4038600" cy="3096343"/>
            <a:chOff x="4857752" y="2071678"/>
            <a:chExt cx="4038600" cy="3341687"/>
          </a:xfrm>
        </p:grpSpPr>
        <p:pic>
          <p:nvPicPr>
            <p:cNvPr id="4" name="Picture 19" descr="C:\Documents and Settings\bruce gendre\Mes documents\Mes images\repartition_0.5j.bmp"/>
            <p:cNvPicPr>
              <a:picLocks noChangeAspect="1" noChangeArrowheads="1"/>
            </p:cNvPicPr>
            <p:nvPr/>
          </p:nvPicPr>
          <p:blipFill>
            <a:blip r:embed="rId2" cstate="print"/>
            <a:srcRect l="10085" t="29933" r="8235" b="22316"/>
            <a:stretch>
              <a:fillRect/>
            </a:stretch>
          </p:blipFill>
          <p:spPr bwMode="auto">
            <a:xfrm>
              <a:off x="4857752" y="2071678"/>
              <a:ext cx="4038600" cy="334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5214942" y="2285992"/>
              <a:ext cx="25257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Gendre, Galli, Boer 2008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306777" y="3670430"/>
            <a:ext cx="2866135" cy="3214687"/>
            <a:chOff x="3455" y="1671"/>
            <a:chExt cx="2553" cy="3072"/>
          </a:xfrm>
        </p:grpSpPr>
        <p:pic>
          <p:nvPicPr>
            <p:cNvPr id="13" name="Picture 7" descr="C:\Documents and Settings\bruce gendre\Mes documents\Mes images\liang.bmp"/>
            <p:cNvPicPr>
              <a:picLocks noChangeAspect="1" noChangeArrowheads="1"/>
            </p:cNvPicPr>
            <p:nvPr/>
          </p:nvPicPr>
          <p:blipFill>
            <a:blip r:embed="rId3" cstate="print"/>
            <a:srcRect l="3334" t="3682" r="11333" b="2463"/>
            <a:stretch>
              <a:fillRect/>
            </a:stretch>
          </p:blipFill>
          <p:spPr bwMode="auto">
            <a:xfrm>
              <a:off x="3455" y="1671"/>
              <a:ext cx="2553" cy="3072"/>
            </a:xfrm>
            <a:prstGeom prst="rect">
              <a:avLst/>
            </a:prstGeom>
            <a:noFill/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005" y="2404"/>
              <a:ext cx="93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Liang &amp; Zhang </a:t>
              </a:r>
            </a:p>
            <a:p>
              <a:r>
                <a:rPr lang="en-US" sz="1600" dirty="0"/>
                <a:t>(2006)</a:t>
              </a: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3974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Strange facts not explained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7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14282" y="714356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Combining the results from X-ray, optical and near infrared</a:t>
            </a:r>
          </a:p>
        </p:txBody>
      </p:sp>
      <p:grpSp>
        <p:nvGrpSpPr>
          <p:cNvPr id="2" name="Groupe 70"/>
          <p:cNvGrpSpPr/>
          <p:nvPr/>
        </p:nvGrpSpPr>
        <p:grpSpPr>
          <a:xfrm>
            <a:off x="3286116" y="1928802"/>
            <a:ext cx="5715040" cy="4929222"/>
            <a:chOff x="1571604" y="1857364"/>
            <a:chExt cx="5715040" cy="4929222"/>
          </a:xfrm>
        </p:grpSpPr>
        <p:sp>
          <p:nvSpPr>
            <p:cNvPr id="9" name="Rectangle 8"/>
            <p:cNvSpPr/>
            <p:nvPr/>
          </p:nvSpPr>
          <p:spPr>
            <a:xfrm>
              <a:off x="2285984" y="1857364"/>
              <a:ext cx="5000660" cy="43577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635104" y="6324921"/>
              <a:ext cx="2294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 luminosity</a:t>
              </a:r>
              <a:endParaRPr lang="fr-FR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2285984" y="6215082"/>
              <a:ext cx="500066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5400000" flipH="1" flipV="1">
              <a:off x="107125" y="4036223"/>
              <a:ext cx="4357718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 rot="10800000">
              <a:off x="1571604" y="2714620"/>
              <a:ext cx="553998" cy="23878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 smtClean="0"/>
                <a:t>Optical luminosity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576281" y="1895765"/>
              <a:ext cx="2138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Schematic view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3438" y="4443426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29190" y="4500570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00628" y="4929198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72066" y="4357694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3438" y="4729178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4942" y="4800616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86492" y="350043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00298" y="5929330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86182" y="5143512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14678" y="5572140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71868" y="5214950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43484" y="321468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14922" y="3500438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29170" y="3286124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14856" y="3143248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72046" y="357187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00562" y="3500438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57732" y="2928934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43616" y="3214686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00806" y="350043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72264" y="2928934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00806" y="314324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15074" y="2857496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71"/>
          <p:cNvGrpSpPr/>
          <p:nvPr/>
        </p:nvGrpSpPr>
        <p:grpSpPr>
          <a:xfrm>
            <a:off x="41621" y="3933056"/>
            <a:ext cx="3007951" cy="2924944"/>
            <a:chOff x="8940893" y="1357298"/>
            <a:chExt cx="5989617" cy="4929223"/>
          </a:xfrm>
        </p:grpSpPr>
        <p:sp>
          <p:nvSpPr>
            <p:cNvPr id="42" name="Rectangle 41"/>
            <p:cNvSpPr/>
            <p:nvPr/>
          </p:nvSpPr>
          <p:spPr>
            <a:xfrm>
              <a:off x="9929850" y="1357298"/>
              <a:ext cx="5000660" cy="43577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0505951" y="5664109"/>
              <a:ext cx="3521413" cy="622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X-ray luminosity</a:t>
              </a:r>
              <a:endParaRPr lang="fr-FR" sz="1800" dirty="0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9929850" y="5715016"/>
              <a:ext cx="5000660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5400000" flipH="1" flipV="1">
              <a:off x="7750991" y="3536157"/>
              <a:ext cx="4357718" cy="15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 rot="10800000">
              <a:off x="8940893" y="1861086"/>
              <a:ext cx="1103155" cy="309476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1800" dirty="0" smtClean="0"/>
                <a:t>Optical</a:t>
              </a:r>
              <a:r>
                <a:rPr lang="en-US" dirty="0" smtClean="0"/>
                <a:t> </a:t>
              </a:r>
              <a:r>
                <a:rPr lang="en-US" sz="1800" dirty="0" smtClean="0"/>
                <a:t>luminosity</a:t>
              </a:r>
              <a:endParaRPr lang="fr-FR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1220147" y="1395699"/>
              <a:ext cx="3387349" cy="67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Expected view</a:t>
              </a:r>
              <a:endParaRPr lang="fr-FR" sz="2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287304" y="3943360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573056" y="4000504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287304" y="3214686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715932" y="3857628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3001684" y="2928934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287436" y="2786058"/>
              <a:ext cx="271458" cy="2714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716064" y="314324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215998" y="3929066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715932" y="3500438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073122" y="3643314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073122" y="3286124"/>
              <a:ext cx="271458" cy="271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3358874" y="3143248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644494" y="321468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215998" y="428625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573188" y="357187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2430180" y="357187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144428" y="3000372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573188" y="3929066"/>
              <a:ext cx="271458" cy="2714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358874" y="3571876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2644494" y="278605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072990" y="3500438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715932" y="4286256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001684" y="2643182"/>
              <a:ext cx="271458" cy="271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71407" y="1628800"/>
            <a:ext cx="33575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3 groups of equal weight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10% outliers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Franc group separation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Small dispersion within each group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0" y="0"/>
            <a:ext cx="3974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Strange facts not explained yet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87599" y="3930796"/>
            <a:ext cx="7983083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Maybe a difference in progenitor can explain this 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4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2" y="-24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Agreement with the model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691680" y="5085184"/>
            <a:ext cx="648072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 flipH="1" flipV="1">
            <a:off x="-143730" y="3248186"/>
            <a:ext cx="3672408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 flipH="1" flipV="1">
            <a:off x="6372994" y="3284190"/>
            <a:ext cx="36004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779912" y="5373216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 band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07704" y="450912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948264" y="443711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535509" y="3063902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Knowledge by observations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79512" y="155679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Good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450912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Poor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6811839" y="3061371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Agreement with the model</a:t>
            </a:r>
            <a:endParaRPr lang="fr-FR" dirty="0"/>
          </a:p>
        </p:txBody>
      </p:sp>
      <p:sp>
        <p:nvSpPr>
          <p:cNvPr id="20" name="Forme libre 19"/>
          <p:cNvSpPr/>
          <p:nvPr/>
        </p:nvSpPr>
        <p:spPr>
          <a:xfrm>
            <a:off x="1941342" y="1688123"/>
            <a:ext cx="6101797" cy="2946439"/>
          </a:xfrm>
          <a:custGeom>
            <a:avLst/>
            <a:gdLst>
              <a:gd name="connsiteX0" fmla="*/ 0 w 6101797"/>
              <a:gd name="connsiteY0" fmla="*/ 0 h 2946439"/>
              <a:gd name="connsiteX1" fmla="*/ 98473 w 6101797"/>
              <a:gd name="connsiteY1" fmla="*/ 28135 h 2946439"/>
              <a:gd name="connsiteX2" fmla="*/ 126609 w 6101797"/>
              <a:gd name="connsiteY2" fmla="*/ 56271 h 2946439"/>
              <a:gd name="connsiteX3" fmla="*/ 168812 w 6101797"/>
              <a:gd name="connsiteY3" fmla="*/ 70339 h 2946439"/>
              <a:gd name="connsiteX4" fmla="*/ 253218 w 6101797"/>
              <a:gd name="connsiteY4" fmla="*/ 126609 h 2946439"/>
              <a:gd name="connsiteX5" fmla="*/ 337624 w 6101797"/>
              <a:gd name="connsiteY5" fmla="*/ 168812 h 2946439"/>
              <a:gd name="connsiteX6" fmla="*/ 422030 w 6101797"/>
              <a:gd name="connsiteY6" fmla="*/ 196948 h 2946439"/>
              <a:gd name="connsiteX7" fmla="*/ 534572 w 6101797"/>
              <a:gd name="connsiteY7" fmla="*/ 239151 h 2946439"/>
              <a:gd name="connsiteX8" fmla="*/ 675249 w 6101797"/>
              <a:gd name="connsiteY8" fmla="*/ 281354 h 2946439"/>
              <a:gd name="connsiteX9" fmla="*/ 717452 w 6101797"/>
              <a:gd name="connsiteY9" fmla="*/ 295422 h 2946439"/>
              <a:gd name="connsiteX10" fmla="*/ 759655 w 6101797"/>
              <a:gd name="connsiteY10" fmla="*/ 323557 h 2946439"/>
              <a:gd name="connsiteX11" fmla="*/ 886264 w 6101797"/>
              <a:gd name="connsiteY11" fmla="*/ 422031 h 2946439"/>
              <a:gd name="connsiteX12" fmla="*/ 998806 w 6101797"/>
              <a:gd name="connsiteY12" fmla="*/ 492369 h 2946439"/>
              <a:gd name="connsiteX13" fmla="*/ 1055076 w 6101797"/>
              <a:gd name="connsiteY13" fmla="*/ 562708 h 2946439"/>
              <a:gd name="connsiteX14" fmla="*/ 1139483 w 6101797"/>
              <a:gd name="connsiteY14" fmla="*/ 604911 h 2946439"/>
              <a:gd name="connsiteX15" fmla="*/ 1181686 w 6101797"/>
              <a:gd name="connsiteY15" fmla="*/ 633046 h 2946439"/>
              <a:gd name="connsiteX16" fmla="*/ 1223889 w 6101797"/>
              <a:gd name="connsiteY16" fmla="*/ 647114 h 2946439"/>
              <a:gd name="connsiteX17" fmla="*/ 1505243 w 6101797"/>
              <a:gd name="connsiteY17" fmla="*/ 675249 h 2946439"/>
              <a:gd name="connsiteX18" fmla="*/ 1547446 w 6101797"/>
              <a:gd name="connsiteY18" fmla="*/ 689317 h 2946439"/>
              <a:gd name="connsiteX19" fmla="*/ 1645920 w 6101797"/>
              <a:gd name="connsiteY19" fmla="*/ 717452 h 2946439"/>
              <a:gd name="connsiteX20" fmla="*/ 1730326 w 6101797"/>
              <a:gd name="connsiteY20" fmla="*/ 773723 h 2946439"/>
              <a:gd name="connsiteX21" fmla="*/ 1828800 w 6101797"/>
              <a:gd name="connsiteY21" fmla="*/ 815926 h 2946439"/>
              <a:gd name="connsiteX22" fmla="*/ 1899138 w 6101797"/>
              <a:gd name="connsiteY22" fmla="*/ 858129 h 2946439"/>
              <a:gd name="connsiteX23" fmla="*/ 1941341 w 6101797"/>
              <a:gd name="connsiteY23" fmla="*/ 886265 h 2946439"/>
              <a:gd name="connsiteX24" fmla="*/ 1997612 w 6101797"/>
              <a:gd name="connsiteY24" fmla="*/ 914400 h 2946439"/>
              <a:gd name="connsiteX25" fmla="*/ 2082018 w 6101797"/>
              <a:gd name="connsiteY25" fmla="*/ 956603 h 2946439"/>
              <a:gd name="connsiteX26" fmla="*/ 2194560 w 6101797"/>
              <a:gd name="connsiteY26" fmla="*/ 1041009 h 2946439"/>
              <a:gd name="connsiteX27" fmla="*/ 2236763 w 6101797"/>
              <a:gd name="connsiteY27" fmla="*/ 1055077 h 2946439"/>
              <a:gd name="connsiteX28" fmla="*/ 2250830 w 6101797"/>
              <a:gd name="connsiteY28" fmla="*/ 1097280 h 2946439"/>
              <a:gd name="connsiteX29" fmla="*/ 2307101 w 6101797"/>
              <a:gd name="connsiteY29" fmla="*/ 1153551 h 2946439"/>
              <a:gd name="connsiteX30" fmla="*/ 2349304 w 6101797"/>
              <a:gd name="connsiteY30" fmla="*/ 1237957 h 2946439"/>
              <a:gd name="connsiteX31" fmla="*/ 2391507 w 6101797"/>
              <a:gd name="connsiteY31" fmla="*/ 1252025 h 2946439"/>
              <a:gd name="connsiteX32" fmla="*/ 2475913 w 6101797"/>
              <a:gd name="connsiteY32" fmla="*/ 1294228 h 2946439"/>
              <a:gd name="connsiteX33" fmla="*/ 2574387 w 6101797"/>
              <a:gd name="connsiteY33" fmla="*/ 1336431 h 2946439"/>
              <a:gd name="connsiteX34" fmla="*/ 2686929 w 6101797"/>
              <a:gd name="connsiteY34" fmla="*/ 1364566 h 2946439"/>
              <a:gd name="connsiteX35" fmla="*/ 2743200 w 6101797"/>
              <a:gd name="connsiteY35" fmla="*/ 1378634 h 2946439"/>
              <a:gd name="connsiteX36" fmla="*/ 2883876 w 6101797"/>
              <a:gd name="connsiteY36" fmla="*/ 1392702 h 2946439"/>
              <a:gd name="connsiteX37" fmla="*/ 3221501 w 6101797"/>
              <a:gd name="connsiteY37" fmla="*/ 1406769 h 2946439"/>
              <a:gd name="connsiteX38" fmla="*/ 3319975 w 6101797"/>
              <a:gd name="connsiteY38" fmla="*/ 1434905 h 2946439"/>
              <a:gd name="connsiteX39" fmla="*/ 3376246 w 6101797"/>
              <a:gd name="connsiteY39" fmla="*/ 1448972 h 2946439"/>
              <a:gd name="connsiteX40" fmla="*/ 3404381 w 6101797"/>
              <a:gd name="connsiteY40" fmla="*/ 1477108 h 2946439"/>
              <a:gd name="connsiteX41" fmla="*/ 3446584 w 6101797"/>
              <a:gd name="connsiteY41" fmla="*/ 1491175 h 2946439"/>
              <a:gd name="connsiteX42" fmla="*/ 3460652 w 6101797"/>
              <a:gd name="connsiteY42" fmla="*/ 1533379 h 2946439"/>
              <a:gd name="connsiteX43" fmla="*/ 3488787 w 6101797"/>
              <a:gd name="connsiteY43" fmla="*/ 1575582 h 2946439"/>
              <a:gd name="connsiteX44" fmla="*/ 3559126 w 6101797"/>
              <a:gd name="connsiteY44" fmla="*/ 1645920 h 2946439"/>
              <a:gd name="connsiteX45" fmla="*/ 3587261 w 6101797"/>
              <a:gd name="connsiteY45" fmla="*/ 1688123 h 2946439"/>
              <a:gd name="connsiteX46" fmla="*/ 3671667 w 6101797"/>
              <a:gd name="connsiteY46" fmla="*/ 1800665 h 2946439"/>
              <a:gd name="connsiteX47" fmla="*/ 3713870 w 6101797"/>
              <a:gd name="connsiteY47" fmla="*/ 1927274 h 2946439"/>
              <a:gd name="connsiteX48" fmla="*/ 3727938 w 6101797"/>
              <a:gd name="connsiteY48" fmla="*/ 1969477 h 2946439"/>
              <a:gd name="connsiteX49" fmla="*/ 3812344 w 6101797"/>
              <a:gd name="connsiteY49" fmla="*/ 2053883 h 2946439"/>
              <a:gd name="connsiteX50" fmla="*/ 3840480 w 6101797"/>
              <a:gd name="connsiteY50" fmla="*/ 2082019 h 2946439"/>
              <a:gd name="connsiteX51" fmla="*/ 3896750 w 6101797"/>
              <a:gd name="connsiteY51" fmla="*/ 2110154 h 2946439"/>
              <a:gd name="connsiteX52" fmla="*/ 4037427 w 6101797"/>
              <a:gd name="connsiteY52" fmla="*/ 2180492 h 2946439"/>
              <a:gd name="connsiteX53" fmla="*/ 4079630 w 6101797"/>
              <a:gd name="connsiteY53" fmla="*/ 2208628 h 2946439"/>
              <a:gd name="connsiteX54" fmla="*/ 4220307 w 6101797"/>
              <a:gd name="connsiteY54" fmla="*/ 2236763 h 2946439"/>
              <a:gd name="connsiteX55" fmla="*/ 4572000 w 6101797"/>
              <a:gd name="connsiteY55" fmla="*/ 2264899 h 2946439"/>
              <a:gd name="connsiteX56" fmla="*/ 4656406 w 6101797"/>
              <a:gd name="connsiteY56" fmla="*/ 2293034 h 2946439"/>
              <a:gd name="connsiteX57" fmla="*/ 4797083 w 6101797"/>
              <a:gd name="connsiteY57" fmla="*/ 2377440 h 2946439"/>
              <a:gd name="connsiteX58" fmla="*/ 4839286 w 6101797"/>
              <a:gd name="connsiteY58" fmla="*/ 2391508 h 2946439"/>
              <a:gd name="connsiteX59" fmla="*/ 4895556 w 6101797"/>
              <a:gd name="connsiteY59" fmla="*/ 2419643 h 2946439"/>
              <a:gd name="connsiteX60" fmla="*/ 4951827 w 6101797"/>
              <a:gd name="connsiteY60" fmla="*/ 2433711 h 2946439"/>
              <a:gd name="connsiteX61" fmla="*/ 5036233 w 6101797"/>
              <a:gd name="connsiteY61" fmla="*/ 2461846 h 2946439"/>
              <a:gd name="connsiteX62" fmla="*/ 5120640 w 6101797"/>
              <a:gd name="connsiteY62" fmla="*/ 2504049 h 2946439"/>
              <a:gd name="connsiteX63" fmla="*/ 5148775 w 6101797"/>
              <a:gd name="connsiteY63" fmla="*/ 2532185 h 2946439"/>
              <a:gd name="connsiteX64" fmla="*/ 5205046 w 6101797"/>
              <a:gd name="connsiteY64" fmla="*/ 2546252 h 2946439"/>
              <a:gd name="connsiteX65" fmla="*/ 5303520 w 6101797"/>
              <a:gd name="connsiteY65" fmla="*/ 2588455 h 2946439"/>
              <a:gd name="connsiteX66" fmla="*/ 5345723 w 6101797"/>
              <a:gd name="connsiteY66" fmla="*/ 2616591 h 2946439"/>
              <a:gd name="connsiteX67" fmla="*/ 5430129 w 6101797"/>
              <a:gd name="connsiteY67" fmla="*/ 2644726 h 2946439"/>
              <a:gd name="connsiteX68" fmla="*/ 5472332 w 6101797"/>
              <a:gd name="connsiteY68" fmla="*/ 2658794 h 2946439"/>
              <a:gd name="connsiteX69" fmla="*/ 5514535 w 6101797"/>
              <a:gd name="connsiteY69" fmla="*/ 2686929 h 2946439"/>
              <a:gd name="connsiteX70" fmla="*/ 5598941 w 6101797"/>
              <a:gd name="connsiteY70" fmla="*/ 2715065 h 2946439"/>
              <a:gd name="connsiteX71" fmla="*/ 5641144 w 6101797"/>
              <a:gd name="connsiteY71" fmla="*/ 2729132 h 2946439"/>
              <a:gd name="connsiteX72" fmla="*/ 5753686 w 6101797"/>
              <a:gd name="connsiteY72" fmla="*/ 2785403 h 2946439"/>
              <a:gd name="connsiteX73" fmla="*/ 5866227 w 6101797"/>
              <a:gd name="connsiteY73" fmla="*/ 2827606 h 2946439"/>
              <a:gd name="connsiteX74" fmla="*/ 5950633 w 6101797"/>
              <a:gd name="connsiteY74" fmla="*/ 2855742 h 2946439"/>
              <a:gd name="connsiteX75" fmla="*/ 5992836 w 6101797"/>
              <a:gd name="connsiteY75" fmla="*/ 2869809 h 2946439"/>
              <a:gd name="connsiteX76" fmla="*/ 6020972 w 6101797"/>
              <a:gd name="connsiteY76" fmla="*/ 2897945 h 2946439"/>
              <a:gd name="connsiteX77" fmla="*/ 6077243 w 6101797"/>
              <a:gd name="connsiteY77" fmla="*/ 2926080 h 29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101797" h="2946439">
                <a:moveTo>
                  <a:pt x="0" y="0"/>
                </a:moveTo>
                <a:cubicBezTo>
                  <a:pt x="10506" y="2627"/>
                  <a:pt x="84061" y="19488"/>
                  <a:pt x="98473" y="28135"/>
                </a:cubicBezTo>
                <a:cubicBezTo>
                  <a:pt x="109846" y="34959"/>
                  <a:pt x="115236" y="49447"/>
                  <a:pt x="126609" y="56271"/>
                </a:cubicBezTo>
                <a:cubicBezTo>
                  <a:pt x="139324" y="63900"/>
                  <a:pt x="155849" y="63138"/>
                  <a:pt x="168812" y="70339"/>
                </a:cubicBezTo>
                <a:cubicBezTo>
                  <a:pt x="198371" y="86761"/>
                  <a:pt x="221139" y="115916"/>
                  <a:pt x="253218" y="126609"/>
                </a:cubicBezTo>
                <a:cubicBezTo>
                  <a:pt x="407133" y="177915"/>
                  <a:pt x="174000" y="96090"/>
                  <a:pt x="337624" y="168812"/>
                </a:cubicBezTo>
                <a:cubicBezTo>
                  <a:pt x="364725" y="180857"/>
                  <a:pt x="422030" y="196948"/>
                  <a:pt x="422030" y="196948"/>
                </a:cubicBezTo>
                <a:cubicBezTo>
                  <a:pt x="472224" y="247141"/>
                  <a:pt x="433021" y="218840"/>
                  <a:pt x="534572" y="239151"/>
                </a:cubicBezTo>
                <a:cubicBezTo>
                  <a:pt x="587721" y="249781"/>
                  <a:pt x="621424" y="263412"/>
                  <a:pt x="675249" y="281354"/>
                </a:cubicBezTo>
                <a:cubicBezTo>
                  <a:pt x="689317" y="286043"/>
                  <a:pt x="705114" y="287197"/>
                  <a:pt x="717452" y="295422"/>
                </a:cubicBezTo>
                <a:cubicBezTo>
                  <a:pt x="731520" y="304800"/>
                  <a:pt x="746129" y="313413"/>
                  <a:pt x="759655" y="323557"/>
                </a:cubicBezTo>
                <a:cubicBezTo>
                  <a:pt x="802427" y="355636"/>
                  <a:pt x="840418" y="394523"/>
                  <a:pt x="886264" y="422031"/>
                </a:cubicBezTo>
                <a:cubicBezTo>
                  <a:pt x="901067" y="430913"/>
                  <a:pt x="977157" y="475050"/>
                  <a:pt x="998806" y="492369"/>
                </a:cubicBezTo>
                <a:cubicBezTo>
                  <a:pt x="1068415" y="548057"/>
                  <a:pt x="981955" y="489588"/>
                  <a:pt x="1055076" y="562708"/>
                </a:cubicBezTo>
                <a:cubicBezTo>
                  <a:pt x="1095390" y="603022"/>
                  <a:pt x="1093719" y="582029"/>
                  <a:pt x="1139483" y="604911"/>
                </a:cubicBezTo>
                <a:cubicBezTo>
                  <a:pt x="1154605" y="612472"/>
                  <a:pt x="1166564" y="625485"/>
                  <a:pt x="1181686" y="633046"/>
                </a:cubicBezTo>
                <a:cubicBezTo>
                  <a:pt x="1194949" y="639678"/>
                  <a:pt x="1209631" y="643040"/>
                  <a:pt x="1223889" y="647114"/>
                </a:cubicBezTo>
                <a:cubicBezTo>
                  <a:pt x="1332417" y="678123"/>
                  <a:pt x="1341239" y="664999"/>
                  <a:pt x="1505243" y="675249"/>
                </a:cubicBezTo>
                <a:cubicBezTo>
                  <a:pt x="1519311" y="679938"/>
                  <a:pt x="1533188" y="685243"/>
                  <a:pt x="1547446" y="689317"/>
                </a:cubicBezTo>
                <a:cubicBezTo>
                  <a:pt x="1671130" y="724656"/>
                  <a:pt x="1544702" y="683715"/>
                  <a:pt x="1645920" y="717452"/>
                </a:cubicBezTo>
                <a:cubicBezTo>
                  <a:pt x="1674055" y="736209"/>
                  <a:pt x="1698247" y="763030"/>
                  <a:pt x="1730326" y="773723"/>
                </a:cubicBezTo>
                <a:cubicBezTo>
                  <a:pt x="1792424" y="794423"/>
                  <a:pt x="1759266" y="781160"/>
                  <a:pt x="1828800" y="815926"/>
                </a:cubicBezTo>
                <a:cubicBezTo>
                  <a:pt x="1883755" y="870883"/>
                  <a:pt x="1826090" y="821605"/>
                  <a:pt x="1899138" y="858129"/>
                </a:cubicBezTo>
                <a:cubicBezTo>
                  <a:pt x="1914260" y="865690"/>
                  <a:pt x="1926661" y="877877"/>
                  <a:pt x="1941341" y="886265"/>
                </a:cubicBezTo>
                <a:cubicBezTo>
                  <a:pt x="1959549" y="896669"/>
                  <a:pt x="1979404" y="903996"/>
                  <a:pt x="1997612" y="914400"/>
                </a:cubicBezTo>
                <a:cubicBezTo>
                  <a:pt x="2073971" y="958033"/>
                  <a:pt x="2004640" y="930810"/>
                  <a:pt x="2082018" y="956603"/>
                </a:cubicBezTo>
                <a:cubicBezTo>
                  <a:pt x="2115347" y="989934"/>
                  <a:pt x="2146833" y="1025100"/>
                  <a:pt x="2194560" y="1041009"/>
                </a:cubicBezTo>
                <a:lnTo>
                  <a:pt x="2236763" y="1055077"/>
                </a:lnTo>
                <a:cubicBezTo>
                  <a:pt x="2241452" y="1069145"/>
                  <a:pt x="2242211" y="1085213"/>
                  <a:pt x="2250830" y="1097280"/>
                </a:cubicBezTo>
                <a:cubicBezTo>
                  <a:pt x="2266248" y="1118865"/>
                  <a:pt x="2307101" y="1153551"/>
                  <a:pt x="2307101" y="1153551"/>
                </a:cubicBezTo>
                <a:cubicBezTo>
                  <a:pt x="2316368" y="1181352"/>
                  <a:pt x="2324513" y="1218124"/>
                  <a:pt x="2349304" y="1237957"/>
                </a:cubicBezTo>
                <a:cubicBezTo>
                  <a:pt x="2360883" y="1247220"/>
                  <a:pt x="2378244" y="1245393"/>
                  <a:pt x="2391507" y="1252025"/>
                </a:cubicBezTo>
                <a:cubicBezTo>
                  <a:pt x="2500589" y="1306566"/>
                  <a:pt x="2369834" y="1258868"/>
                  <a:pt x="2475913" y="1294228"/>
                </a:cubicBezTo>
                <a:cubicBezTo>
                  <a:pt x="2522805" y="1341119"/>
                  <a:pt x="2487710" y="1316429"/>
                  <a:pt x="2574387" y="1336431"/>
                </a:cubicBezTo>
                <a:cubicBezTo>
                  <a:pt x="2612065" y="1345126"/>
                  <a:pt x="2649415" y="1355188"/>
                  <a:pt x="2686929" y="1364566"/>
                </a:cubicBezTo>
                <a:cubicBezTo>
                  <a:pt x="2705686" y="1369255"/>
                  <a:pt x="2723962" y="1376710"/>
                  <a:pt x="2743200" y="1378634"/>
                </a:cubicBezTo>
                <a:cubicBezTo>
                  <a:pt x="2790092" y="1383323"/>
                  <a:pt x="2836831" y="1389935"/>
                  <a:pt x="2883876" y="1392702"/>
                </a:cubicBezTo>
                <a:cubicBezTo>
                  <a:pt x="2996321" y="1399316"/>
                  <a:pt x="3108959" y="1402080"/>
                  <a:pt x="3221501" y="1406769"/>
                </a:cubicBezTo>
                <a:cubicBezTo>
                  <a:pt x="3397466" y="1450761"/>
                  <a:pt x="3178662" y="1394531"/>
                  <a:pt x="3319975" y="1434905"/>
                </a:cubicBezTo>
                <a:cubicBezTo>
                  <a:pt x="3338565" y="1440216"/>
                  <a:pt x="3357489" y="1444283"/>
                  <a:pt x="3376246" y="1448972"/>
                </a:cubicBezTo>
                <a:cubicBezTo>
                  <a:pt x="3385624" y="1458351"/>
                  <a:pt x="3393008" y="1470284"/>
                  <a:pt x="3404381" y="1477108"/>
                </a:cubicBezTo>
                <a:cubicBezTo>
                  <a:pt x="3417096" y="1484737"/>
                  <a:pt x="3436099" y="1480690"/>
                  <a:pt x="3446584" y="1491175"/>
                </a:cubicBezTo>
                <a:cubicBezTo>
                  <a:pt x="3457070" y="1501661"/>
                  <a:pt x="3454020" y="1520116"/>
                  <a:pt x="3460652" y="1533379"/>
                </a:cubicBezTo>
                <a:cubicBezTo>
                  <a:pt x="3468213" y="1548501"/>
                  <a:pt x="3477654" y="1562858"/>
                  <a:pt x="3488787" y="1575582"/>
                </a:cubicBezTo>
                <a:cubicBezTo>
                  <a:pt x="3510622" y="1600536"/>
                  <a:pt x="3540733" y="1618331"/>
                  <a:pt x="3559126" y="1645920"/>
                </a:cubicBezTo>
                <a:cubicBezTo>
                  <a:pt x="3568504" y="1659988"/>
                  <a:pt x="3576699" y="1674921"/>
                  <a:pt x="3587261" y="1688123"/>
                </a:cubicBezTo>
                <a:cubicBezTo>
                  <a:pt x="3625349" y="1735734"/>
                  <a:pt x="3643622" y="1716532"/>
                  <a:pt x="3671667" y="1800665"/>
                </a:cubicBezTo>
                <a:lnTo>
                  <a:pt x="3713870" y="1927274"/>
                </a:lnTo>
                <a:cubicBezTo>
                  <a:pt x="3718559" y="1941342"/>
                  <a:pt x="3717453" y="1958992"/>
                  <a:pt x="3727938" y="1969477"/>
                </a:cubicBezTo>
                <a:lnTo>
                  <a:pt x="3812344" y="2053883"/>
                </a:lnTo>
                <a:cubicBezTo>
                  <a:pt x="3821723" y="2063262"/>
                  <a:pt x="3828617" y="2076087"/>
                  <a:pt x="3840480" y="2082019"/>
                </a:cubicBezTo>
                <a:cubicBezTo>
                  <a:pt x="3859237" y="2091397"/>
                  <a:pt x="3878768" y="2099365"/>
                  <a:pt x="3896750" y="2110154"/>
                </a:cubicBezTo>
                <a:cubicBezTo>
                  <a:pt x="4016384" y="2181935"/>
                  <a:pt x="3937407" y="2155488"/>
                  <a:pt x="4037427" y="2180492"/>
                </a:cubicBezTo>
                <a:cubicBezTo>
                  <a:pt x="4051495" y="2189871"/>
                  <a:pt x="4064090" y="2201968"/>
                  <a:pt x="4079630" y="2208628"/>
                </a:cubicBezTo>
                <a:cubicBezTo>
                  <a:pt x="4107126" y="2220412"/>
                  <a:pt x="4200105" y="2233090"/>
                  <a:pt x="4220307" y="2236763"/>
                </a:cubicBezTo>
                <a:cubicBezTo>
                  <a:pt x="4405125" y="2270367"/>
                  <a:pt x="4178792" y="2245238"/>
                  <a:pt x="4572000" y="2264899"/>
                </a:cubicBezTo>
                <a:cubicBezTo>
                  <a:pt x="4600135" y="2274277"/>
                  <a:pt x="4631730" y="2276583"/>
                  <a:pt x="4656406" y="2293034"/>
                </a:cubicBezTo>
                <a:cubicBezTo>
                  <a:pt x="4716415" y="2333041"/>
                  <a:pt x="4736519" y="2351484"/>
                  <a:pt x="4797083" y="2377440"/>
                </a:cubicBezTo>
                <a:cubicBezTo>
                  <a:pt x="4810713" y="2383281"/>
                  <a:pt x="4825656" y="2385667"/>
                  <a:pt x="4839286" y="2391508"/>
                </a:cubicBezTo>
                <a:cubicBezTo>
                  <a:pt x="4858561" y="2399769"/>
                  <a:pt x="4875921" y="2412280"/>
                  <a:pt x="4895556" y="2419643"/>
                </a:cubicBezTo>
                <a:cubicBezTo>
                  <a:pt x="4913659" y="2426432"/>
                  <a:pt x="4933308" y="2428155"/>
                  <a:pt x="4951827" y="2433711"/>
                </a:cubicBezTo>
                <a:cubicBezTo>
                  <a:pt x="4980233" y="2442233"/>
                  <a:pt x="5036233" y="2461846"/>
                  <a:pt x="5036233" y="2461846"/>
                </a:cubicBezTo>
                <a:cubicBezTo>
                  <a:pt x="5101756" y="2527369"/>
                  <a:pt x="5016930" y="2452194"/>
                  <a:pt x="5120640" y="2504049"/>
                </a:cubicBezTo>
                <a:cubicBezTo>
                  <a:pt x="5132503" y="2509980"/>
                  <a:pt x="5136912" y="2526254"/>
                  <a:pt x="5148775" y="2532185"/>
                </a:cubicBezTo>
                <a:cubicBezTo>
                  <a:pt x="5166068" y="2540832"/>
                  <a:pt x="5186289" y="2541563"/>
                  <a:pt x="5205046" y="2546252"/>
                </a:cubicBezTo>
                <a:cubicBezTo>
                  <a:pt x="5310999" y="2616889"/>
                  <a:pt x="5176342" y="2533950"/>
                  <a:pt x="5303520" y="2588455"/>
                </a:cubicBezTo>
                <a:cubicBezTo>
                  <a:pt x="5319060" y="2595115"/>
                  <a:pt x="5330273" y="2609724"/>
                  <a:pt x="5345723" y="2616591"/>
                </a:cubicBezTo>
                <a:cubicBezTo>
                  <a:pt x="5372824" y="2628636"/>
                  <a:pt x="5401994" y="2635348"/>
                  <a:pt x="5430129" y="2644726"/>
                </a:cubicBezTo>
                <a:cubicBezTo>
                  <a:pt x="5444197" y="2649415"/>
                  <a:pt x="5459994" y="2650569"/>
                  <a:pt x="5472332" y="2658794"/>
                </a:cubicBezTo>
                <a:cubicBezTo>
                  <a:pt x="5486400" y="2668172"/>
                  <a:pt x="5499085" y="2680062"/>
                  <a:pt x="5514535" y="2686929"/>
                </a:cubicBezTo>
                <a:cubicBezTo>
                  <a:pt x="5541636" y="2698974"/>
                  <a:pt x="5570806" y="2705687"/>
                  <a:pt x="5598941" y="2715065"/>
                </a:cubicBezTo>
                <a:lnTo>
                  <a:pt x="5641144" y="2729132"/>
                </a:lnTo>
                <a:cubicBezTo>
                  <a:pt x="5704712" y="2792700"/>
                  <a:pt x="5624362" y="2720739"/>
                  <a:pt x="5753686" y="2785403"/>
                </a:cubicBezTo>
                <a:cubicBezTo>
                  <a:pt x="5848027" y="2832575"/>
                  <a:pt x="5770454" y="2798874"/>
                  <a:pt x="5866227" y="2827606"/>
                </a:cubicBezTo>
                <a:cubicBezTo>
                  <a:pt x="5894634" y="2836128"/>
                  <a:pt x="5922498" y="2846364"/>
                  <a:pt x="5950633" y="2855742"/>
                </a:cubicBezTo>
                <a:lnTo>
                  <a:pt x="5992836" y="2869809"/>
                </a:lnTo>
                <a:cubicBezTo>
                  <a:pt x="6002215" y="2879188"/>
                  <a:pt x="6009599" y="2891121"/>
                  <a:pt x="6020972" y="2897945"/>
                </a:cubicBezTo>
                <a:cubicBezTo>
                  <a:pt x="6101797" y="2946439"/>
                  <a:pt x="6038231" y="2887068"/>
                  <a:pt x="6077243" y="292608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856935" y="1772816"/>
            <a:ext cx="6302327" cy="2855455"/>
          </a:xfrm>
          <a:custGeom>
            <a:avLst/>
            <a:gdLst>
              <a:gd name="connsiteX0" fmla="*/ 0 w 6302327"/>
              <a:gd name="connsiteY0" fmla="*/ 2124222 h 2250831"/>
              <a:gd name="connsiteX1" fmla="*/ 42203 w 6302327"/>
              <a:gd name="connsiteY1" fmla="*/ 2138289 h 2250831"/>
              <a:gd name="connsiteX2" fmla="*/ 464234 w 6302327"/>
              <a:gd name="connsiteY2" fmla="*/ 2138289 h 2250831"/>
              <a:gd name="connsiteX3" fmla="*/ 717453 w 6302327"/>
              <a:gd name="connsiteY3" fmla="*/ 2053883 h 2250831"/>
              <a:gd name="connsiteX4" fmla="*/ 801859 w 6302327"/>
              <a:gd name="connsiteY4" fmla="*/ 2025748 h 2250831"/>
              <a:gd name="connsiteX5" fmla="*/ 1364567 w 6302327"/>
              <a:gd name="connsiteY5" fmla="*/ 2011680 h 2250831"/>
              <a:gd name="connsiteX6" fmla="*/ 1491176 w 6302327"/>
              <a:gd name="connsiteY6" fmla="*/ 1997612 h 2250831"/>
              <a:gd name="connsiteX7" fmla="*/ 1533379 w 6302327"/>
              <a:gd name="connsiteY7" fmla="*/ 1983545 h 2250831"/>
              <a:gd name="connsiteX8" fmla="*/ 1730327 w 6302327"/>
              <a:gd name="connsiteY8" fmla="*/ 1927274 h 2250831"/>
              <a:gd name="connsiteX9" fmla="*/ 1856936 w 6302327"/>
              <a:gd name="connsiteY9" fmla="*/ 1885071 h 2250831"/>
              <a:gd name="connsiteX10" fmla="*/ 1899139 w 6302327"/>
              <a:gd name="connsiteY10" fmla="*/ 1871003 h 2250831"/>
              <a:gd name="connsiteX11" fmla="*/ 1941342 w 6302327"/>
              <a:gd name="connsiteY11" fmla="*/ 1842868 h 2250831"/>
              <a:gd name="connsiteX12" fmla="*/ 2236763 w 6302327"/>
              <a:gd name="connsiteY12" fmla="*/ 1842868 h 2250831"/>
              <a:gd name="connsiteX13" fmla="*/ 2363373 w 6302327"/>
              <a:gd name="connsiteY13" fmla="*/ 1786597 h 2250831"/>
              <a:gd name="connsiteX14" fmla="*/ 2405576 w 6302327"/>
              <a:gd name="connsiteY14" fmla="*/ 1772529 h 2250831"/>
              <a:gd name="connsiteX15" fmla="*/ 2489982 w 6302327"/>
              <a:gd name="connsiteY15" fmla="*/ 1716258 h 2250831"/>
              <a:gd name="connsiteX16" fmla="*/ 2532185 w 6302327"/>
              <a:gd name="connsiteY16" fmla="*/ 1688123 h 2250831"/>
              <a:gd name="connsiteX17" fmla="*/ 2616591 w 6302327"/>
              <a:gd name="connsiteY17" fmla="*/ 1645920 h 2250831"/>
              <a:gd name="connsiteX18" fmla="*/ 2658794 w 6302327"/>
              <a:gd name="connsiteY18" fmla="*/ 1631852 h 2250831"/>
              <a:gd name="connsiteX19" fmla="*/ 2729133 w 6302327"/>
              <a:gd name="connsiteY19" fmla="*/ 1575582 h 2250831"/>
              <a:gd name="connsiteX20" fmla="*/ 2771336 w 6302327"/>
              <a:gd name="connsiteY20" fmla="*/ 1561514 h 2250831"/>
              <a:gd name="connsiteX21" fmla="*/ 2799471 w 6302327"/>
              <a:gd name="connsiteY21" fmla="*/ 1533378 h 2250831"/>
              <a:gd name="connsiteX22" fmla="*/ 2883877 w 6302327"/>
              <a:gd name="connsiteY22" fmla="*/ 1505243 h 2250831"/>
              <a:gd name="connsiteX23" fmla="*/ 2996419 w 6302327"/>
              <a:gd name="connsiteY23" fmla="*/ 1448972 h 2250831"/>
              <a:gd name="connsiteX24" fmla="*/ 2996419 w 6302327"/>
              <a:gd name="connsiteY24" fmla="*/ 1448972 h 2250831"/>
              <a:gd name="connsiteX25" fmla="*/ 3038622 w 6302327"/>
              <a:gd name="connsiteY25" fmla="*/ 1420837 h 2250831"/>
              <a:gd name="connsiteX26" fmla="*/ 3123028 w 6302327"/>
              <a:gd name="connsiteY26" fmla="*/ 1392702 h 2250831"/>
              <a:gd name="connsiteX27" fmla="*/ 3263705 w 6302327"/>
              <a:gd name="connsiteY27" fmla="*/ 1420837 h 2250831"/>
              <a:gd name="connsiteX28" fmla="*/ 3305908 w 6302327"/>
              <a:gd name="connsiteY28" fmla="*/ 1448972 h 2250831"/>
              <a:gd name="connsiteX29" fmla="*/ 3362179 w 6302327"/>
              <a:gd name="connsiteY29" fmla="*/ 1505243 h 2250831"/>
              <a:gd name="connsiteX30" fmla="*/ 3390314 w 6302327"/>
              <a:gd name="connsiteY30" fmla="*/ 1547446 h 2250831"/>
              <a:gd name="connsiteX31" fmla="*/ 3432517 w 6302327"/>
              <a:gd name="connsiteY31" fmla="*/ 1561514 h 2250831"/>
              <a:gd name="connsiteX32" fmla="*/ 3615397 w 6302327"/>
              <a:gd name="connsiteY32" fmla="*/ 1533378 h 2250831"/>
              <a:gd name="connsiteX33" fmla="*/ 3643533 w 6302327"/>
              <a:gd name="connsiteY33" fmla="*/ 1505243 h 2250831"/>
              <a:gd name="connsiteX34" fmla="*/ 3727939 w 6302327"/>
              <a:gd name="connsiteY34" fmla="*/ 1463040 h 2250831"/>
              <a:gd name="connsiteX35" fmla="*/ 3812345 w 6302327"/>
              <a:gd name="connsiteY35" fmla="*/ 1364566 h 2250831"/>
              <a:gd name="connsiteX36" fmla="*/ 3854548 w 6302327"/>
              <a:gd name="connsiteY36" fmla="*/ 1336431 h 2250831"/>
              <a:gd name="connsiteX37" fmla="*/ 3924887 w 6302327"/>
              <a:gd name="connsiteY37" fmla="*/ 1294228 h 2250831"/>
              <a:gd name="connsiteX38" fmla="*/ 3953022 w 6302327"/>
              <a:gd name="connsiteY38" fmla="*/ 1266092 h 2250831"/>
              <a:gd name="connsiteX39" fmla="*/ 4206240 w 6302327"/>
              <a:gd name="connsiteY39" fmla="*/ 1266092 h 2250831"/>
              <a:gd name="connsiteX40" fmla="*/ 4234376 w 6302327"/>
              <a:gd name="connsiteY40" fmla="*/ 1420837 h 2250831"/>
              <a:gd name="connsiteX41" fmla="*/ 4248443 w 6302327"/>
              <a:gd name="connsiteY41" fmla="*/ 1645920 h 2250831"/>
              <a:gd name="connsiteX42" fmla="*/ 4262511 w 6302327"/>
              <a:gd name="connsiteY42" fmla="*/ 1688123 h 2250831"/>
              <a:gd name="connsiteX43" fmla="*/ 4290647 w 6302327"/>
              <a:gd name="connsiteY43" fmla="*/ 1842868 h 2250831"/>
              <a:gd name="connsiteX44" fmla="*/ 4346917 w 6302327"/>
              <a:gd name="connsiteY44" fmla="*/ 2039815 h 2250831"/>
              <a:gd name="connsiteX45" fmla="*/ 4375053 w 6302327"/>
              <a:gd name="connsiteY45" fmla="*/ 2067951 h 2250831"/>
              <a:gd name="connsiteX46" fmla="*/ 4431323 w 6302327"/>
              <a:gd name="connsiteY46" fmla="*/ 2208628 h 2250831"/>
              <a:gd name="connsiteX47" fmla="*/ 4459459 w 6302327"/>
              <a:gd name="connsiteY47" fmla="*/ 2236763 h 2250831"/>
              <a:gd name="connsiteX48" fmla="*/ 4501662 w 6302327"/>
              <a:gd name="connsiteY48" fmla="*/ 2250831 h 2250831"/>
              <a:gd name="connsiteX49" fmla="*/ 4529797 w 6302327"/>
              <a:gd name="connsiteY49" fmla="*/ 2194560 h 2250831"/>
              <a:gd name="connsiteX50" fmla="*/ 4586068 w 6302327"/>
              <a:gd name="connsiteY50" fmla="*/ 2138289 h 2250831"/>
              <a:gd name="connsiteX51" fmla="*/ 4600136 w 6302327"/>
              <a:gd name="connsiteY51" fmla="*/ 2096086 h 2250831"/>
              <a:gd name="connsiteX52" fmla="*/ 4628271 w 6302327"/>
              <a:gd name="connsiteY52" fmla="*/ 1997612 h 2250831"/>
              <a:gd name="connsiteX53" fmla="*/ 4656407 w 6302327"/>
              <a:gd name="connsiteY53" fmla="*/ 1955409 h 2250831"/>
              <a:gd name="connsiteX54" fmla="*/ 4670474 w 6302327"/>
              <a:gd name="connsiteY54" fmla="*/ 1913206 h 2250831"/>
              <a:gd name="connsiteX55" fmla="*/ 4698610 w 6302327"/>
              <a:gd name="connsiteY55" fmla="*/ 1814732 h 2250831"/>
              <a:gd name="connsiteX56" fmla="*/ 4726745 w 6302327"/>
              <a:gd name="connsiteY56" fmla="*/ 1772529 h 2250831"/>
              <a:gd name="connsiteX57" fmla="*/ 4754880 w 6302327"/>
              <a:gd name="connsiteY57" fmla="*/ 1688123 h 2250831"/>
              <a:gd name="connsiteX58" fmla="*/ 4783016 w 6302327"/>
              <a:gd name="connsiteY58" fmla="*/ 1645920 h 2250831"/>
              <a:gd name="connsiteX59" fmla="*/ 4839287 w 6302327"/>
              <a:gd name="connsiteY59" fmla="*/ 1533378 h 2250831"/>
              <a:gd name="connsiteX60" fmla="*/ 4853354 w 6302327"/>
              <a:gd name="connsiteY60" fmla="*/ 1491175 h 2250831"/>
              <a:gd name="connsiteX61" fmla="*/ 4881490 w 6302327"/>
              <a:gd name="connsiteY61" fmla="*/ 1448972 h 2250831"/>
              <a:gd name="connsiteX62" fmla="*/ 4895557 w 6302327"/>
              <a:gd name="connsiteY62" fmla="*/ 1406769 h 2250831"/>
              <a:gd name="connsiteX63" fmla="*/ 4923693 w 6302327"/>
              <a:gd name="connsiteY63" fmla="*/ 1364566 h 2250831"/>
              <a:gd name="connsiteX64" fmla="*/ 4965896 w 6302327"/>
              <a:gd name="connsiteY64" fmla="*/ 1266092 h 2250831"/>
              <a:gd name="connsiteX65" fmla="*/ 5008099 w 6302327"/>
              <a:gd name="connsiteY65" fmla="*/ 1139483 h 2250831"/>
              <a:gd name="connsiteX66" fmla="*/ 5022167 w 6302327"/>
              <a:gd name="connsiteY66" fmla="*/ 1097280 h 2250831"/>
              <a:gd name="connsiteX67" fmla="*/ 5078437 w 6302327"/>
              <a:gd name="connsiteY67" fmla="*/ 1012874 h 2250831"/>
              <a:gd name="connsiteX68" fmla="*/ 5120640 w 6302327"/>
              <a:gd name="connsiteY68" fmla="*/ 942535 h 2250831"/>
              <a:gd name="connsiteX69" fmla="*/ 5190979 w 6302327"/>
              <a:gd name="connsiteY69" fmla="*/ 815926 h 2250831"/>
              <a:gd name="connsiteX70" fmla="*/ 5275385 w 6302327"/>
              <a:gd name="connsiteY70" fmla="*/ 717452 h 2250831"/>
              <a:gd name="connsiteX71" fmla="*/ 5317588 w 6302327"/>
              <a:gd name="connsiteY71" fmla="*/ 703385 h 2250831"/>
              <a:gd name="connsiteX72" fmla="*/ 5387927 w 6302327"/>
              <a:gd name="connsiteY72" fmla="*/ 661182 h 2250831"/>
              <a:gd name="connsiteX73" fmla="*/ 5416062 w 6302327"/>
              <a:gd name="connsiteY73" fmla="*/ 633046 h 2250831"/>
              <a:gd name="connsiteX74" fmla="*/ 5458265 w 6302327"/>
              <a:gd name="connsiteY74" fmla="*/ 604911 h 2250831"/>
              <a:gd name="connsiteX75" fmla="*/ 5514536 w 6302327"/>
              <a:gd name="connsiteY75" fmla="*/ 548640 h 2250831"/>
              <a:gd name="connsiteX76" fmla="*/ 5556739 w 6302327"/>
              <a:gd name="connsiteY76" fmla="*/ 506437 h 2250831"/>
              <a:gd name="connsiteX77" fmla="*/ 5613010 w 6302327"/>
              <a:gd name="connsiteY77" fmla="*/ 422031 h 2250831"/>
              <a:gd name="connsiteX78" fmla="*/ 5669280 w 6302327"/>
              <a:gd name="connsiteY78" fmla="*/ 351692 h 2250831"/>
              <a:gd name="connsiteX79" fmla="*/ 5697416 w 6302327"/>
              <a:gd name="connsiteY79" fmla="*/ 267286 h 2250831"/>
              <a:gd name="connsiteX80" fmla="*/ 5711483 w 6302327"/>
              <a:gd name="connsiteY80" fmla="*/ 225083 h 2250831"/>
              <a:gd name="connsiteX81" fmla="*/ 5739619 w 6302327"/>
              <a:gd name="connsiteY81" fmla="*/ 126609 h 2250831"/>
              <a:gd name="connsiteX82" fmla="*/ 5767754 w 6302327"/>
              <a:gd name="connsiteY82" fmla="*/ 84406 h 2250831"/>
              <a:gd name="connsiteX83" fmla="*/ 5852160 w 6302327"/>
              <a:gd name="connsiteY83" fmla="*/ 56271 h 2250831"/>
              <a:gd name="connsiteX84" fmla="*/ 5880296 w 6302327"/>
              <a:gd name="connsiteY84" fmla="*/ 28135 h 2250831"/>
              <a:gd name="connsiteX85" fmla="*/ 5936567 w 6302327"/>
              <a:gd name="connsiteY85" fmla="*/ 14068 h 2250831"/>
              <a:gd name="connsiteX86" fmla="*/ 5978770 w 6302327"/>
              <a:gd name="connsiteY86" fmla="*/ 0 h 2250831"/>
              <a:gd name="connsiteX87" fmla="*/ 6105379 w 6302327"/>
              <a:gd name="connsiteY87" fmla="*/ 14068 h 2250831"/>
              <a:gd name="connsiteX88" fmla="*/ 6147582 w 6302327"/>
              <a:gd name="connsiteY88" fmla="*/ 42203 h 2250831"/>
              <a:gd name="connsiteX89" fmla="*/ 6189785 w 6302327"/>
              <a:gd name="connsiteY89" fmla="*/ 56271 h 2250831"/>
              <a:gd name="connsiteX90" fmla="*/ 6217920 w 6302327"/>
              <a:gd name="connsiteY90" fmla="*/ 98474 h 2250831"/>
              <a:gd name="connsiteX91" fmla="*/ 6260123 w 6302327"/>
              <a:gd name="connsiteY91" fmla="*/ 112542 h 2250831"/>
              <a:gd name="connsiteX92" fmla="*/ 6274191 w 6302327"/>
              <a:gd name="connsiteY92" fmla="*/ 154745 h 2250831"/>
              <a:gd name="connsiteX93" fmla="*/ 6302327 w 6302327"/>
              <a:gd name="connsiteY93" fmla="*/ 182880 h 225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302327" h="2250831">
                <a:moveTo>
                  <a:pt x="0" y="2124222"/>
                </a:moveTo>
                <a:cubicBezTo>
                  <a:pt x="14068" y="2128911"/>
                  <a:pt x="27945" y="2134215"/>
                  <a:pt x="42203" y="2138289"/>
                </a:cubicBezTo>
                <a:cubicBezTo>
                  <a:pt x="197606" y="2182689"/>
                  <a:pt x="200539" y="2148431"/>
                  <a:pt x="464234" y="2138289"/>
                </a:cubicBezTo>
                <a:lnTo>
                  <a:pt x="717453" y="2053883"/>
                </a:lnTo>
                <a:cubicBezTo>
                  <a:pt x="717457" y="2053882"/>
                  <a:pt x="801855" y="2025748"/>
                  <a:pt x="801859" y="2025748"/>
                </a:cubicBezTo>
                <a:lnTo>
                  <a:pt x="1364567" y="2011680"/>
                </a:lnTo>
                <a:cubicBezTo>
                  <a:pt x="1406770" y="2006991"/>
                  <a:pt x="1449291" y="2004593"/>
                  <a:pt x="1491176" y="1997612"/>
                </a:cubicBezTo>
                <a:cubicBezTo>
                  <a:pt x="1505803" y="1995174"/>
                  <a:pt x="1519073" y="1987447"/>
                  <a:pt x="1533379" y="1983545"/>
                </a:cubicBezTo>
                <a:cubicBezTo>
                  <a:pt x="1727659" y="1930559"/>
                  <a:pt x="1568611" y="1981179"/>
                  <a:pt x="1730327" y="1927274"/>
                </a:cubicBezTo>
                <a:lnTo>
                  <a:pt x="1856936" y="1885071"/>
                </a:lnTo>
                <a:cubicBezTo>
                  <a:pt x="1871004" y="1880382"/>
                  <a:pt x="1886801" y="1879228"/>
                  <a:pt x="1899139" y="1871003"/>
                </a:cubicBezTo>
                <a:lnTo>
                  <a:pt x="1941342" y="1842868"/>
                </a:lnTo>
                <a:cubicBezTo>
                  <a:pt x="2076025" y="1853228"/>
                  <a:pt x="2116664" y="1868603"/>
                  <a:pt x="2236763" y="1842868"/>
                </a:cubicBezTo>
                <a:cubicBezTo>
                  <a:pt x="2363787" y="1815649"/>
                  <a:pt x="2281342" y="1827612"/>
                  <a:pt x="2363373" y="1786597"/>
                </a:cubicBezTo>
                <a:cubicBezTo>
                  <a:pt x="2376636" y="1779965"/>
                  <a:pt x="2392613" y="1779730"/>
                  <a:pt x="2405576" y="1772529"/>
                </a:cubicBezTo>
                <a:cubicBezTo>
                  <a:pt x="2435135" y="1756107"/>
                  <a:pt x="2461847" y="1735015"/>
                  <a:pt x="2489982" y="1716258"/>
                </a:cubicBezTo>
                <a:cubicBezTo>
                  <a:pt x="2504050" y="1706880"/>
                  <a:pt x="2516145" y="1693470"/>
                  <a:pt x="2532185" y="1688123"/>
                </a:cubicBezTo>
                <a:cubicBezTo>
                  <a:pt x="2638264" y="1652763"/>
                  <a:pt x="2507509" y="1700461"/>
                  <a:pt x="2616591" y="1645920"/>
                </a:cubicBezTo>
                <a:cubicBezTo>
                  <a:pt x="2629854" y="1639288"/>
                  <a:pt x="2644726" y="1636541"/>
                  <a:pt x="2658794" y="1631852"/>
                </a:cubicBezTo>
                <a:cubicBezTo>
                  <a:pt x="2684964" y="1605683"/>
                  <a:pt x="2693641" y="1593328"/>
                  <a:pt x="2729133" y="1575582"/>
                </a:cubicBezTo>
                <a:cubicBezTo>
                  <a:pt x="2742396" y="1568950"/>
                  <a:pt x="2757268" y="1566203"/>
                  <a:pt x="2771336" y="1561514"/>
                </a:cubicBezTo>
                <a:cubicBezTo>
                  <a:pt x="2780714" y="1552135"/>
                  <a:pt x="2787608" y="1539310"/>
                  <a:pt x="2799471" y="1533378"/>
                </a:cubicBezTo>
                <a:cubicBezTo>
                  <a:pt x="2825997" y="1520115"/>
                  <a:pt x="2883877" y="1505243"/>
                  <a:pt x="2883877" y="1505243"/>
                </a:cubicBezTo>
                <a:cubicBezTo>
                  <a:pt x="2932984" y="1456137"/>
                  <a:pt x="2899430" y="1481302"/>
                  <a:pt x="2996419" y="1448972"/>
                </a:cubicBezTo>
                <a:lnTo>
                  <a:pt x="2996419" y="1448972"/>
                </a:lnTo>
                <a:cubicBezTo>
                  <a:pt x="3010487" y="1439594"/>
                  <a:pt x="3023172" y="1427704"/>
                  <a:pt x="3038622" y="1420837"/>
                </a:cubicBezTo>
                <a:cubicBezTo>
                  <a:pt x="3065723" y="1408792"/>
                  <a:pt x="3123028" y="1392702"/>
                  <a:pt x="3123028" y="1392702"/>
                </a:cubicBezTo>
                <a:cubicBezTo>
                  <a:pt x="3159324" y="1397887"/>
                  <a:pt x="3224418" y="1401193"/>
                  <a:pt x="3263705" y="1420837"/>
                </a:cubicBezTo>
                <a:cubicBezTo>
                  <a:pt x="3278827" y="1428398"/>
                  <a:pt x="3293071" y="1437969"/>
                  <a:pt x="3305908" y="1448972"/>
                </a:cubicBezTo>
                <a:cubicBezTo>
                  <a:pt x="3326048" y="1466235"/>
                  <a:pt x="3347465" y="1483172"/>
                  <a:pt x="3362179" y="1505243"/>
                </a:cubicBezTo>
                <a:cubicBezTo>
                  <a:pt x="3371557" y="1519311"/>
                  <a:pt x="3377112" y="1536884"/>
                  <a:pt x="3390314" y="1547446"/>
                </a:cubicBezTo>
                <a:cubicBezTo>
                  <a:pt x="3401893" y="1556709"/>
                  <a:pt x="3418449" y="1556825"/>
                  <a:pt x="3432517" y="1561514"/>
                </a:cubicBezTo>
                <a:cubicBezTo>
                  <a:pt x="3440644" y="1560701"/>
                  <a:pt x="3574837" y="1557714"/>
                  <a:pt x="3615397" y="1533378"/>
                </a:cubicBezTo>
                <a:cubicBezTo>
                  <a:pt x="3626770" y="1526554"/>
                  <a:pt x="3633176" y="1513528"/>
                  <a:pt x="3643533" y="1505243"/>
                </a:cubicBezTo>
                <a:cubicBezTo>
                  <a:pt x="3682491" y="1474077"/>
                  <a:pt x="3683364" y="1477899"/>
                  <a:pt x="3727939" y="1463040"/>
                </a:cubicBezTo>
                <a:cubicBezTo>
                  <a:pt x="3753394" y="1424857"/>
                  <a:pt x="3771409" y="1391856"/>
                  <a:pt x="3812345" y="1364566"/>
                </a:cubicBezTo>
                <a:cubicBezTo>
                  <a:pt x="3826413" y="1355188"/>
                  <a:pt x="3841346" y="1346993"/>
                  <a:pt x="3854548" y="1336431"/>
                </a:cubicBezTo>
                <a:cubicBezTo>
                  <a:pt x="3909721" y="1292292"/>
                  <a:pt x="3851594" y="1318657"/>
                  <a:pt x="3924887" y="1294228"/>
                </a:cubicBezTo>
                <a:cubicBezTo>
                  <a:pt x="3934265" y="1284849"/>
                  <a:pt x="3940098" y="1269074"/>
                  <a:pt x="3953022" y="1266092"/>
                </a:cubicBezTo>
                <a:cubicBezTo>
                  <a:pt x="4070498" y="1238982"/>
                  <a:pt x="4101491" y="1251129"/>
                  <a:pt x="4206240" y="1266092"/>
                </a:cubicBezTo>
                <a:cubicBezTo>
                  <a:pt x="4222471" y="1331017"/>
                  <a:pt x="4227655" y="1343549"/>
                  <a:pt x="4234376" y="1420837"/>
                </a:cubicBezTo>
                <a:cubicBezTo>
                  <a:pt x="4240888" y="1495728"/>
                  <a:pt x="4240574" y="1571159"/>
                  <a:pt x="4248443" y="1645920"/>
                </a:cubicBezTo>
                <a:cubicBezTo>
                  <a:pt x="4249995" y="1660667"/>
                  <a:pt x="4258914" y="1673737"/>
                  <a:pt x="4262511" y="1688123"/>
                </a:cubicBezTo>
                <a:cubicBezTo>
                  <a:pt x="4282853" y="1769491"/>
                  <a:pt x="4271836" y="1755085"/>
                  <a:pt x="4290647" y="1842868"/>
                </a:cubicBezTo>
                <a:cubicBezTo>
                  <a:pt x="4290846" y="1843797"/>
                  <a:pt x="4333497" y="2026395"/>
                  <a:pt x="4346917" y="2039815"/>
                </a:cubicBezTo>
                <a:lnTo>
                  <a:pt x="4375053" y="2067951"/>
                </a:lnTo>
                <a:cubicBezTo>
                  <a:pt x="4390303" y="2113702"/>
                  <a:pt x="4403725" y="2167232"/>
                  <a:pt x="4431323" y="2208628"/>
                </a:cubicBezTo>
                <a:cubicBezTo>
                  <a:pt x="4438680" y="2219664"/>
                  <a:pt x="4448086" y="2229939"/>
                  <a:pt x="4459459" y="2236763"/>
                </a:cubicBezTo>
                <a:cubicBezTo>
                  <a:pt x="4472175" y="2244392"/>
                  <a:pt x="4487594" y="2246142"/>
                  <a:pt x="4501662" y="2250831"/>
                </a:cubicBezTo>
                <a:cubicBezTo>
                  <a:pt x="4511040" y="2232074"/>
                  <a:pt x="4517215" y="2211337"/>
                  <a:pt x="4529797" y="2194560"/>
                </a:cubicBezTo>
                <a:cubicBezTo>
                  <a:pt x="4545713" y="2173339"/>
                  <a:pt x="4586068" y="2138289"/>
                  <a:pt x="4586068" y="2138289"/>
                </a:cubicBezTo>
                <a:cubicBezTo>
                  <a:pt x="4590757" y="2124221"/>
                  <a:pt x="4596062" y="2110344"/>
                  <a:pt x="4600136" y="2096086"/>
                </a:cubicBezTo>
                <a:cubicBezTo>
                  <a:pt x="4606147" y="2075046"/>
                  <a:pt x="4617026" y="2020102"/>
                  <a:pt x="4628271" y="1997612"/>
                </a:cubicBezTo>
                <a:cubicBezTo>
                  <a:pt x="4635832" y="1982490"/>
                  <a:pt x="4647028" y="1969477"/>
                  <a:pt x="4656407" y="1955409"/>
                </a:cubicBezTo>
                <a:cubicBezTo>
                  <a:pt x="4661096" y="1941341"/>
                  <a:pt x="4666400" y="1927464"/>
                  <a:pt x="4670474" y="1913206"/>
                </a:cubicBezTo>
                <a:cubicBezTo>
                  <a:pt x="4676484" y="1892171"/>
                  <a:pt x="4687366" y="1837219"/>
                  <a:pt x="4698610" y="1814732"/>
                </a:cubicBezTo>
                <a:cubicBezTo>
                  <a:pt x="4706171" y="1799610"/>
                  <a:pt x="4719878" y="1787979"/>
                  <a:pt x="4726745" y="1772529"/>
                </a:cubicBezTo>
                <a:cubicBezTo>
                  <a:pt x="4738790" y="1745428"/>
                  <a:pt x="4738429" y="1712799"/>
                  <a:pt x="4754880" y="1688123"/>
                </a:cubicBezTo>
                <a:cubicBezTo>
                  <a:pt x="4764259" y="1674055"/>
                  <a:pt x="4774920" y="1660763"/>
                  <a:pt x="4783016" y="1645920"/>
                </a:cubicBezTo>
                <a:cubicBezTo>
                  <a:pt x="4803100" y="1609099"/>
                  <a:pt x="4826024" y="1573168"/>
                  <a:pt x="4839287" y="1533378"/>
                </a:cubicBezTo>
                <a:cubicBezTo>
                  <a:pt x="4843976" y="1519310"/>
                  <a:pt x="4846722" y="1504438"/>
                  <a:pt x="4853354" y="1491175"/>
                </a:cubicBezTo>
                <a:cubicBezTo>
                  <a:pt x="4860915" y="1476053"/>
                  <a:pt x="4872111" y="1463040"/>
                  <a:pt x="4881490" y="1448972"/>
                </a:cubicBezTo>
                <a:cubicBezTo>
                  <a:pt x="4886179" y="1434904"/>
                  <a:pt x="4888925" y="1420032"/>
                  <a:pt x="4895557" y="1406769"/>
                </a:cubicBezTo>
                <a:cubicBezTo>
                  <a:pt x="4903118" y="1391647"/>
                  <a:pt x="4917033" y="1380106"/>
                  <a:pt x="4923693" y="1364566"/>
                </a:cubicBezTo>
                <a:cubicBezTo>
                  <a:pt x="4978198" y="1237388"/>
                  <a:pt x="4895259" y="1372045"/>
                  <a:pt x="4965896" y="1266092"/>
                </a:cubicBezTo>
                <a:lnTo>
                  <a:pt x="5008099" y="1139483"/>
                </a:lnTo>
                <a:cubicBezTo>
                  <a:pt x="5012788" y="1125415"/>
                  <a:pt x="5013942" y="1109618"/>
                  <a:pt x="5022167" y="1097280"/>
                </a:cubicBezTo>
                <a:cubicBezTo>
                  <a:pt x="5040924" y="1069145"/>
                  <a:pt x="5067744" y="1044953"/>
                  <a:pt x="5078437" y="1012874"/>
                </a:cubicBezTo>
                <a:cubicBezTo>
                  <a:pt x="5096699" y="958088"/>
                  <a:pt x="5082020" y="981157"/>
                  <a:pt x="5120640" y="942535"/>
                </a:cubicBezTo>
                <a:cubicBezTo>
                  <a:pt x="5145401" y="868252"/>
                  <a:pt x="5126482" y="912671"/>
                  <a:pt x="5190979" y="815926"/>
                </a:cubicBezTo>
                <a:cubicBezTo>
                  <a:pt x="5208980" y="788925"/>
                  <a:pt x="5246145" y="727198"/>
                  <a:pt x="5275385" y="717452"/>
                </a:cubicBezTo>
                <a:lnTo>
                  <a:pt x="5317588" y="703385"/>
                </a:lnTo>
                <a:cubicBezTo>
                  <a:pt x="5388875" y="632095"/>
                  <a:pt x="5296617" y="715967"/>
                  <a:pt x="5387927" y="661182"/>
                </a:cubicBezTo>
                <a:cubicBezTo>
                  <a:pt x="5399300" y="654358"/>
                  <a:pt x="5405705" y="641332"/>
                  <a:pt x="5416062" y="633046"/>
                </a:cubicBezTo>
                <a:cubicBezTo>
                  <a:pt x="5429264" y="622484"/>
                  <a:pt x="5445428" y="615914"/>
                  <a:pt x="5458265" y="604911"/>
                </a:cubicBezTo>
                <a:cubicBezTo>
                  <a:pt x="5478405" y="587648"/>
                  <a:pt x="5495779" y="567397"/>
                  <a:pt x="5514536" y="548640"/>
                </a:cubicBezTo>
                <a:cubicBezTo>
                  <a:pt x="5528604" y="534572"/>
                  <a:pt x="5545703" y="522990"/>
                  <a:pt x="5556739" y="506437"/>
                </a:cubicBezTo>
                <a:cubicBezTo>
                  <a:pt x="5575496" y="478302"/>
                  <a:pt x="5589100" y="445942"/>
                  <a:pt x="5613010" y="422031"/>
                </a:cubicBezTo>
                <a:cubicBezTo>
                  <a:pt x="5636394" y="398646"/>
                  <a:pt x="5655083" y="383635"/>
                  <a:pt x="5669280" y="351692"/>
                </a:cubicBezTo>
                <a:cubicBezTo>
                  <a:pt x="5681325" y="324591"/>
                  <a:pt x="5688038" y="295421"/>
                  <a:pt x="5697416" y="267286"/>
                </a:cubicBezTo>
                <a:cubicBezTo>
                  <a:pt x="5702105" y="253218"/>
                  <a:pt x="5707886" y="239469"/>
                  <a:pt x="5711483" y="225083"/>
                </a:cubicBezTo>
                <a:cubicBezTo>
                  <a:pt x="5715991" y="207052"/>
                  <a:pt x="5729528" y="146792"/>
                  <a:pt x="5739619" y="126609"/>
                </a:cubicBezTo>
                <a:cubicBezTo>
                  <a:pt x="5747180" y="111487"/>
                  <a:pt x="5753417" y="93367"/>
                  <a:pt x="5767754" y="84406"/>
                </a:cubicBezTo>
                <a:cubicBezTo>
                  <a:pt x="5792903" y="68688"/>
                  <a:pt x="5852160" y="56271"/>
                  <a:pt x="5852160" y="56271"/>
                </a:cubicBezTo>
                <a:cubicBezTo>
                  <a:pt x="5861539" y="46892"/>
                  <a:pt x="5868433" y="34067"/>
                  <a:pt x="5880296" y="28135"/>
                </a:cubicBezTo>
                <a:cubicBezTo>
                  <a:pt x="5897589" y="19489"/>
                  <a:pt x="5917977" y="19379"/>
                  <a:pt x="5936567" y="14068"/>
                </a:cubicBezTo>
                <a:cubicBezTo>
                  <a:pt x="5950825" y="9994"/>
                  <a:pt x="5964702" y="4689"/>
                  <a:pt x="5978770" y="0"/>
                </a:cubicBezTo>
                <a:cubicBezTo>
                  <a:pt x="6020973" y="4689"/>
                  <a:pt x="6064184" y="3769"/>
                  <a:pt x="6105379" y="14068"/>
                </a:cubicBezTo>
                <a:cubicBezTo>
                  <a:pt x="6121781" y="18169"/>
                  <a:pt x="6132460" y="34642"/>
                  <a:pt x="6147582" y="42203"/>
                </a:cubicBezTo>
                <a:cubicBezTo>
                  <a:pt x="6160845" y="48835"/>
                  <a:pt x="6175717" y="51582"/>
                  <a:pt x="6189785" y="56271"/>
                </a:cubicBezTo>
                <a:cubicBezTo>
                  <a:pt x="6199163" y="70339"/>
                  <a:pt x="6204718" y="87912"/>
                  <a:pt x="6217920" y="98474"/>
                </a:cubicBezTo>
                <a:cubicBezTo>
                  <a:pt x="6229499" y="107737"/>
                  <a:pt x="6249638" y="102057"/>
                  <a:pt x="6260123" y="112542"/>
                </a:cubicBezTo>
                <a:cubicBezTo>
                  <a:pt x="6270608" y="123027"/>
                  <a:pt x="6266562" y="142030"/>
                  <a:pt x="6274191" y="154745"/>
                </a:cubicBezTo>
                <a:cubicBezTo>
                  <a:pt x="6281015" y="166118"/>
                  <a:pt x="6302327" y="182880"/>
                  <a:pt x="6302327" y="18288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32" y="-24"/>
            <a:ext cx="284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Description of a GRB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2500306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Prompt phase</a:t>
            </a:r>
            <a:endParaRPr lang="en-US" dirty="0"/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temporal profile very variable from burst to </a:t>
            </a:r>
            <a:r>
              <a:rPr lang="en-US" sz="2000" dirty="0" smtClean="0">
                <a:solidFill>
                  <a:schemeClr val="accent2"/>
                </a:solidFill>
              </a:rPr>
              <a:t>burst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typical duration is ~ 20 seconds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longest GRBs last </a:t>
            </a:r>
            <a:r>
              <a:rPr lang="en-US" sz="2000" dirty="0" smtClean="0">
                <a:solidFill>
                  <a:schemeClr val="accent2"/>
                </a:solidFill>
              </a:rPr>
              <a:t>25000 seconds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shortest GRBs last a few milliseconds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" name="Picture 6" descr="C:\Documents and Settings\bruce gendre\Mes documents\Mes images\grb_profiles_crop.gif"/>
          <p:cNvPicPr>
            <a:picLocks noChangeAspect="1" noChangeArrowheads="1"/>
          </p:cNvPicPr>
          <p:nvPr/>
        </p:nvPicPr>
        <p:blipFill>
          <a:blip r:embed="rId3" cstate="print"/>
          <a:srcRect t="8688" r="32666"/>
          <a:stretch>
            <a:fillRect/>
          </a:stretch>
        </p:blipFill>
        <p:spPr bwMode="auto">
          <a:xfrm>
            <a:off x="4419600" y="2613031"/>
            <a:ext cx="47244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919162"/>
            <a:ext cx="48434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Gamma-ray Burst : </a:t>
            </a:r>
            <a:r>
              <a:rPr lang="en-US" dirty="0" smtClean="0"/>
              <a:t>burst of high energy photons, with an extragalactic origin, very energetic, brief and intense</a:t>
            </a:r>
            <a:endParaRPr lang="en-US" dirty="0"/>
          </a:p>
        </p:txBody>
      </p:sp>
      <p:pic>
        <p:nvPicPr>
          <p:cNvPr id="10" name="Picture 23" descr="C:\Documents and Settings\bruce gendre\Mes documents\Mes images\011121_im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0" y="4157690"/>
            <a:ext cx="4795292" cy="270033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071538" y="2038641"/>
            <a:ext cx="343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followed by an afterglow</a:t>
            </a:r>
            <a:endParaRPr lang="fr-FR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8600" y="4950939"/>
            <a:ext cx="3581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Afterglow phase</a:t>
            </a:r>
            <a:endParaRPr lang="en-US" dirty="0"/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Observed at all wavelengths  (X to radio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Transient event (typical observation time : 1 week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11" grpId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Progenitors of GRBs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908720"/>
            <a:ext cx="561662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kinds of possible </a:t>
            </a:r>
            <a:r>
              <a:rPr lang="en-US" dirty="0"/>
              <a:t> </a:t>
            </a:r>
            <a:r>
              <a:rPr lang="en-US" dirty="0" smtClean="0"/>
              <a:t> progenitors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Super massive stars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Binary of compact objects</a:t>
            </a:r>
          </a:p>
          <a:p>
            <a:endParaRPr lang="en-US" dirty="0" smtClean="0"/>
          </a:p>
          <a:p>
            <a:r>
              <a:rPr lang="fr-FR" dirty="0" smtClean="0"/>
              <a:t>Super massive stars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Expected to be WR stars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Neutrino emitters</a:t>
            </a:r>
          </a:p>
          <a:p>
            <a:endParaRPr lang="en-US" dirty="0" smtClean="0"/>
          </a:p>
          <a:p>
            <a:r>
              <a:rPr lang="en-US" dirty="0" smtClean="0"/>
              <a:t>Binary of compact objects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End-point of stellar evolution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Radiation of gravitational waves before and during merging</a:t>
            </a:r>
          </a:p>
          <a:p>
            <a:endParaRPr lang="en-US" dirty="0" smtClean="0">
              <a:solidFill>
                <a:srgbClr val="1800CC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Both of them lead to a stellar mass black hole accreting the remains of the progenitor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89649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078" y="592058"/>
            <a:ext cx="4037434" cy="312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-32" y="-24"/>
            <a:ext cx="6630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Extreme model: extreme </a:t>
            </a:r>
            <a:r>
              <a:rPr lang="en-US" dirty="0" err="1" smtClean="0"/>
              <a:t>ejecta</a:t>
            </a:r>
            <a:r>
              <a:rPr lang="en-US" dirty="0" smtClean="0"/>
              <a:t>, extreme collimation</a:t>
            </a:r>
            <a:endParaRPr lang="en-US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" y="1600200"/>
            <a:ext cx="7620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914400" y="1066800"/>
            <a:ext cx="579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1981200"/>
            <a:ext cx="571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2801938" y="1524000"/>
            <a:ext cx="1022350" cy="833438"/>
            <a:chOff x="1765" y="960"/>
            <a:chExt cx="644" cy="525"/>
          </a:xfrm>
        </p:grpSpPr>
        <p:sp>
          <p:nvSpPr>
            <p:cNvPr id="52231" name="Arc 7"/>
            <p:cNvSpPr>
              <a:spLocks/>
            </p:cNvSpPr>
            <p:nvPr/>
          </p:nvSpPr>
          <p:spPr bwMode="auto">
            <a:xfrm rot="2090266">
              <a:off x="1765" y="966"/>
              <a:ext cx="537" cy="519"/>
            </a:xfrm>
            <a:custGeom>
              <a:avLst/>
              <a:gdLst>
                <a:gd name="G0" fmla="+- 0 0 0"/>
                <a:gd name="G1" fmla="+- 19459 0 0"/>
                <a:gd name="G2" fmla="+- 21600 0 0"/>
                <a:gd name="T0" fmla="*/ 9375 w 20123"/>
                <a:gd name="T1" fmla="*/ 0 h 19459"/>
                <a:gd name="T2" fmla="*/ 20123 w 20123"/>
                <a:gd name="T3" fmla="*/ 11608 h 19459"/>
                <a:gd name="T4" fmla="*/ 0 w 20123"/>
                <a:gd name="T5" fmla="*/ 19459 h 19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23" h="19459" fill="none" extrusionOk="0">
                  <a:moveTo>
                    <a:pt x="9375" y="-1"/>
                  </a:moveTo>
                  <a:cubicBezTo>
                    <a:pt x="14296" y="2370"/>
                    <a:pt x="18137" y="6518"/>
                    <a:pt x="20122" y="11608"/>
                  </a:cubicBezTo>
                </a:path>
                <a:path w="20123" h="19459" stroke="0" extrusionOk="0">
                  <a:moveTo>
                    <a:pt x="9375" y="-1"/>
                  </a:moveTo>
                  <a:cubicBezTo>
                    <a:pt x="14296" y="2370"/>
                    <a:pt x="18137" y="6518"/>
                    <a:pt x="20122" y="11608"/>
                  </a:cubicBezTo>
                  <a:lnTo>
                    <a:pt x="0" y="194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32" name="Arc 8"/>
            <p:cNvSpPr>
              <a:spLocks/>
            </p:cNvSpPr>
            <p:nvPr/>
          </p:nvSpPr>
          <p:spPr bwMode="auto">
            <a:xfrm rot="2090266">
              <a:off x="1872" y="960"/>
              <a:ext cx="537" cy="523"/>
            </a:xfrm>
            <a:custGeom>
              <a:avLst/>
              <a:gdLst>
                <a:gd name="G0" fmla="+- 0 0 0"/>
                <a:gd name="G1" fmla="+- 19598 0 0"/>
                <a:gd name="G2" fmla="+- 21600 0 0"/>
                <a:gd name="T0" fmla="*/ 9082 w 20123"/>
                <a:gd name="T1" fmla="*/ 0 h 19598"/>
                <a:gd name="T2" fmla="*/ 20123 w 20123"/>
                <a:gd name="T3" fmla="*/ 11747 h 19598"/>
                <a:gd name="T4" fmla="*/ 0 w 20123"/>
                <a:gd name="T5" fmla="*/ 19598 h 19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23" h="19598" fill="none" extrusionOk="0">
                  <a:moveTo>
                    <a:pt x="9081" y="0"/>
                  </a:moveTo>
                  <a:cubicBezTo>
                    <a:pt x="14140" y="2344"/>
                    <a:pt x="18096" y="6553"/>
                    <a:pt x="20122" y="11747"/>
                  </a:cubicBezTo>
                </a:path>
                <a:path w="20123" h="19598" stroke="0" extrusionOk="0">
                  <a:moveTo>
                    <a:pt x="9081" y="0"/>
                  </a:moveTo>
                  <a:cubicBezTo>
                    <a:pt x="14140" y="2344"/>
                    <a:pt x="18096" y="6553"/>
                    <a:pt x="20122" y="11747"/>
                  </a:cubicBezTo>
                  <a:lnTo>
                    <a:pt x="0" y="1959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33" name="Arc 9"/>
          <p:cNvSpPr>
            <a:spLocks/>
          </p:cNvSpPr>
          <p:nvPr/>
        </p:nvSpPr>
        <p:spPr bwMode="auto">
          <a:xfrm rot="2090266">
            <a:off x="2408238" y="1541463"/>
            <a:ext cx="852487" cy="776287"/>
          </a:xfrm>
          <a:custGeom>
            <a:avLst/>
            <a:gdLst>
              <a:gd name="G0" fmla="+- 0 0 0"/>
              <a:gd name="G1" fmla="+- 18345 0 0"/>
              <a:gd name="G2" fmla="+- 21600 0 0"/>
              <a:gd name="T0" fmla="*/ 11403 w 20123"/>
              <a:gd name="T1" fmla="*/ 0 h 18345"/>
              <a:gd name="T2" fmla="*/ 20123 w 20123"/>
              <a:gd name="T3" fmla="*/ 10494 h 18345"/>
              <a:gd name="T4" fmla="*/ 0 w 20123"/>
              <a:gd name="T5" fmla="*/ 18345 h 18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23" h="18345" fill="none" extrusionOk="0">
                <a:moveTo>
                  <a:pt x="11402" y="0"/>
                </a:moveTo>
                <a:cubicBezTo>
                  <a:pt x="15366" y="2464"/>
                  <a:pt x="18426" y="6145"/>
                  <a:pt x="20122" y="10494"/>
                </a:cubicBezTo>
              </a:path>
              <a:path w="20123" h="18345" stroke="0" extrusionOk="0">
                <a:moveTo>
                  <a:pt x="11402" y="0"/>
                </a:moveTo>
                <a:cubicBezTo>
                  <a:pt x="15366" y="2464"/>
                  <a:pt x="18426" y="6145"/>
                  <a:pt x="20122" y="10494"/>
                </a:cubicBezTo>
                <a:lnTo>
                  <a:pt x="0" y="183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4" name="Arc 10"/>
          <p:cNvSpPr>
            <a:spLocks/>
          </p:cNvSpPr>
          <p:nvPr/>
        </p:nvSpPr>
        <p:spPr bwMode="auto">
          <a:xfrm rot="2090266">
            <a:off x="4405313" y="1433513"/>
            <a:ext cx="904875" cy="895350"/>
          </a:xfrm>
          <a:custGeom>
            <a:avLst/>
            <a:gdLst>
              <a:gd name="G0" fmla="+- 0 0 0"/>
              <a:gd name="G1" fmla="+- 21146 0 0"/>
              <a:gd name="G2" fmla="+- 21600 0 0"/>
              <a:gd name="T0" fmla="*/ 4405 w 21357"/>
              <a:gd name="T1" fmla="*/ 0 h 21146"/>
              <a:gd name="T2" fmla="*/ 21357 w 21357"/>
              <a:gd name="T3" fmla="*/ 17913 h 21146"/>
              <a:gd name="T4" fmla="*/ 0 w 21357"/>
              <a:gd name="T5" fmla="*/ 21146 h 2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57" h="21146" fill="none" extrusionOk="0">
                <a:moveTo>
                  <a:pt x="4405" y="-1"/>
                </a:moveTo>
                <a:cubicBezTo>
                  <a:pt x="13244" y="1841"/>
                  <a:pt x="20005" y="8985"/>
                  <a:pt x="21356" y="17913"/>
                </a:cubicBezTo>
              </a:path>
              <a:path w="21357" h="21146" stroke="0" extrusionOk="0">
                <a:moveTo>
                  <a:pt x="4405" y="-1"/>
                </a:moveTo>
                <a:cubicBezTo>
                  <a:pt x="13244" y="1841"/>
                  <a:pt x="20005" y="8985"/>
                  <a:pt x="21356" y="17913"/>
                </a:cubicBezTo>
                <a:lnTo>
                  <a:pt x="0" y="211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4302125" y="1439863"/>
            <a:ext cx="1079500" cy="1058862"/>
            <a:chOff x="2710" y="907"/>
            <a:chExt cx="680" cy="667"/>
          </a:xfrm>
        </p:grpSpPr>
        <p:sp>
          <p:nvSpPr>
            <p:cNvPr id="52236" name="Arc 12"/>
            <p:cNvSpPr>
              <a:spLocks/>
            </p:cNvSpPr>
            <p:nvPr/>
          </p:nvSpPr>
          <p:spPr bwMode="auto">
            <a:xfrm rot="2090266">
              <a:off x="2710" y="907"/>
              <a:ext cx="544" cy="667"/>
            </a:xfrm>
            <a:custGeom>
              <a:avLst/>
              <a:gdLst>
                <a:gd name="G0" fmla="+- 0 0 0"/>
                <a:gd name="G1" fmla="+- 21317 0 0"/>
                <a:gd name="G2" fmla="+- 21600 0 0"/>
                <a:gd name="T0" fmla="*/ 3486 w 20377"/>
                <a:gd name="T1" fmla="*/ 0 h 21317"/>
                <a:gd name="T2" fmla="*/ 20377 w 20377"/>
                <a:gd name="T3" fmla="*/ 14153 h 21317"/>
                <a:gd name="T4" fmla="*/ 0 w 20377"/>
                <a:gd name="T5" fmla="*/ 21317 h 2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77" h="21317" fill="none" extrusionOk="0">
                  <a:moveTo>
                    <a:pt x="3485" y="0"/>
                  </a:moveTo>
                  <a:cubicBezTo>
                    <a:pt x="11280" y="1274"/>
                    <a:pt x="17757" y="6701"/>
                    <a:pt x="20377" y="14152"/>
                  </a:cubicBezTo>
                </a:path>
                <a:path w="20377" h="21317" stroke="0" extrusionOk="0">
                  <a:moveTo>
                    <a:pt x="3485" y="0"/>
                  </a:moveTo>
                  <a:cubicBezTo>
                    <a:pt x="11280" y="1274"/>
                    <a:pt x="17757" y="6701"/>
                    <a:pt x="20377" y="14152"/>
                  </a:cubicBezTo>
                  <a:lnTo>
                    <a:pt x="0" y="2131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37" name="Arc 13"/>
            <p:cNvSpPr>
              <a:spLocks/>
            </p:cNvSpPr>
            <p:nvPr/>
          </p:nvSpPr>
          <p:spPr bwMode="auto">
            <a:xfrm rot="2090266">
              <a:off x="2825" y="919"/>
              <a:ext cx="565" cy="570"/>
            </a:xfrm>
            <a:custGeom>
              <a:avLst/>
              <a:gdLst>
                <a:gd name="G0" fmla="+- 0 0 0"/>
                <a:gd name="G1" fmla="+- 21393 0 0"/>
                <a:gd name="G2" fmla="+- 21600 0 0"/>
                <a:gd name="T0" fmla="*/ 2983 w 21166"/>
                <a:gd name="T1" fmla="*/ 0 h 21393"/>
                <a:gd name="T2" fmla="*/ 21166 w 21166"/>
                <a:gd name="T3" fmla="*/ 17083 h 21393"/>
                <a:gd name="T4" fmla="*/ 0 w 21166"/>
                <a:gd name="T5" fmla="*/ 21393 h 2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66" h="21393" fill="none" extrusionOk="0">
                  <a:moveTo>
                    <a:pt x="2983" y="-1"/>
                  </a:moveTo>
                  <a:cubicBezTo>
                    <a:pt x="12052" y="1264"/>
                    <a:pt x="19338" y="8110"/>
                    <a:pt x="21165" y="17083"/>
                  </a:cubicBezTo>
                </a:path>
                <a:path w="21166" h="21393" stroke="0" extrusionOk="0">
                  <a:moveTo>
                    <a:pt x="2983" y="-1"/>
                  </a:moveTo>
                  <a:cubicBezTo>
                    <a:pt x="12052" y="1264"/>
                    <a:pt x="19338" y="8110"/>
                    <a:pt x="21165" y="17083"/>
                  </a:cubicBezTo>
                  <a:lnTo>
                    <a:pt x="0" y="2139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6781800" y="685800"/>
            <a:ext cx="1828800" cy="1828800"/>
          </a:xfrm>
          <a:prstGeom prst="cloudCallout">
            <a:avLst>
              <a:gd name="adj1" fmla="val -3644"/>
              <a:gd name="adj2" fmla="val 4053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858000" y="8540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Interstellar medium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52400" y="2971800"/>
            <a:ext cx="7437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progenitor eject shells of matter</a:t>
            </a:r>
          </a:p>
          <a:p>
            <a:pPr lvl="2"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each shell has it own speed, slightly different from the others</a:t>
            </a:r>
          </a:p>
          <a:p>
            <a:pPr lvl="2"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ejection beamed toward the Earth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52400" y="4267200"/>
            <a:ext cx="6627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fast shell encounter a slower one : internal </a:t>
            </a:r>
            <a:r>
              <a:rPr lang="en-US" dirty="0" smtClean="0"/>
              <a:t>shocks </a:t>
            </a:r>
            <a:endParaRPr lang="en-US" dirty="0"/>
          </a:p>
          <a:p>
            <a:pPr lvl="2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produce the prompt emission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52400" y="5334000"/>
            <a:ext cx="7612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 shells interact with the external medium : external shock</a:t>
            </a:r>
          </a:p>
          <a:p>
            <a:pPr lvl="2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produce the afterglow</a:t>
            </a: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6948488" y="15716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2244" name="Arc 20"/>
          <p:cNvSpPr>
            <a:spLocks/>
          </p:cNvSpPr>
          <p:nvPr/>
        </p:nvSpPr>
        <p:spPr bwMode="auto">
          <a:xfrm rot="671078">
            <a:off x="6007100" y="1031875"/>
            <a:ext cx="914400" cy="1487488"/>
          </a:xfrm>
          <a:custGeom>
            <a:avLst/>
            <a:gdLst>
              <a:gd name="G0" fmla="+- 0 0 0"/>
              <a:gd name="G1" fmla="+- 17591 0 0"/>
              <a:gd name="G2" fmla="+- 21600 0 0"/>
              <a:gd name="T0" fmla="*/ 12534 w 21600"/>
              <a:gd name="T1" fmla="*/ 0 h 26866"/>
              <a:gd name="T2" fmla="*/ 19507 w 21600"/>
              <a:gd name="T3" fmla="*/ 26866 h 26866"/>
              <a:gd name="T4" fmla="*/ 0 w 21600"/>
              <a:gd name="T5" fmla="*/ 17591 h 26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866" fill="none" extrusionOk="0">
                <a:moveTo>
                  <a:pt x="12534" y="-1"/>
                </a:moveTo>
                <a:cubicBezTo>
                  <a:pt x="18222" y="4052"/>
                  <a:pt x="21600" y="10606"/>
                  <a:pt x="21600" y="17591"/>
                </a:cubicBezTo>
                <a:cubicBezTo>
                  <a:pt x="21600" y="20799"/>
                  <a:pt x="20885" y="23968"/>
                  <a:pt x="19507" y="26866"/>
                </a:cubicBezTo>
              </a:path>
              <a:path w="21600" h="26866" stroke="0" extrusionOk="0">
                <a:moveTo>
                  <a:pt x="12534" y="-1"/>
                </a:moveTo>
                <a:cubicBezTo>
                  <a:pt x="18222" y="4052"/>
                  <a:pt x="21600" y="10606"/>
                  <a:pt x="21600" y="17591"/>
                </a:cubicBezTo>
                <a:cubicBezTo>
                  <a:pt x="21600" y="20799"/>
                  <a:pt x="20885" y="23968"/>
                  <a:pt x="19507" y="26866"/>
                </a:cubicBezTo>
                <a:lnTo>
                  <a:pt x="0" y="1759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5791200" y="15716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52400" y="6248400"/>
            <a:ext cx="7047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reverse </a:t>
            </a:r>
            <a:r>
              <a:rPr lang="en-US" dirty="0" smtClean="0"/>
              <a:t>shock </a:t>
            </a:r>
            <a:r>
              <a:rPr lang="en-US" dirty="0"/>
              <a:t>interact with remaining and late shells</a:t>
            </a:r>
          </a:p>
        </p:txBody>
      </p:sp>
      <p:sp>
        <p:nvSpPr>
          <p:cNvPr id="52247" name="Arc 23"/>
          <p:cNvSpPr>
            <a:spLocks/>
          </p:cNvSpPr>
          <p:nvPr/>
        </p:nvSpPr>
        <p:spPr bwMode="auto">
          <a:xfrm rot="2632365">
            <a:off x="5118100" y="1433513"/>
            <a:ext cx="912813" cy="912812"/>
          </a:xfrm>
          <a:custGeom>
            <a:avLst/>
            <a:gdLst>
              <a:gd name="G0" fmla="+- 0 0 0"/>
              <a:gd name="G1" fmla="+- 21573 0 0"/>
              <a:gd name="G2" fmla="+- 21600 0 0"/>
              <a:gd name="T0" fmla="*/ 1072 w 21541"/>
              <a:gd name="T1" fmla="*/ 0 h 21573"/>
              <a:gd name="T2" fmla="*/ 21541 w 21541"/>
              <a:gd name="T3" fmla="*/ 19972 h 21573"/>
              <a:gd name="T4" fmla="*/ 0 w 21541"/>
              <a:gd name="T5" fmla="*/ 21573 h 2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1" h="21573" fill="none" extrusionOk="0">
                <a:moveTo>
                  <a:pt x="1072" y="-1"/>
                </a:moveTo>
                <a:cubicBezTo>
                  <a:pt x="11956" y="540"/>
                  <a:pt x="20732" y="9104"/>
                  <a:pt x="21540" y="19972"/>
                </a:cubicBezTo>
              </a:path>
              <a:path w="21541" h="21573" stroke="0" extrusionOk="0">
                <a:moveTo>
                  <a:pt x="1072" y="-1"/>
                </a:moveTo>
                <a:cubicBezTo>
                  <a:pt x="11956" y="540"/>
                  <a:pt x="20732" y="9104"/>
                  <a:pt x="21540" y="19972"/>
                </a:cubicBezTo>
                <a:lnTo>
                  <a:pt x="0" y="215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4" grpId="0" animBg="1"/>
      <p:bldP spid="52240" grpId="0" autoUpdateAnimBg="0"/>
      <p:bldP spid="52241" grpId="0" autoUpdateAnimBg="0"/>
      <p:bldP spid="52242" grpId="0" autoUpdateAnimBg="0"/>
      <p:bldP spid="52243" grpId="0" animBg="1"/>
      <p:bldP spid="52244" grpId="0" animBg="1"/>
      <p:bldP spid="52245" grpId="0" animBg="1"/>
      <p:bldP spid="52246" grpId="0" autoUpdateAnimBg="0"/>
      <p:bldP spid="52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Relativistic beaming</a:t>
            </a:r>
            <a:endParaRPr lang="fr-FR" dirty="0"/>
          </a:p>
        </p:txBody>
      </p:sp>
      <p:pic>
        <p:nvPicPr>
          <p:cNvPr id="51202" name="Picture 2" descr="http://www.aanda.org/articles/aa/full/2006/48/aa4501-05/img3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05175"/>
            <a:ext cx="5048250" cy="3552825"/>
          </a:xfrm>
          <a:prstGeom prst="rect">
            <a:avLst/>
          </a:prstGeom>
          <a:noFill/>
        </p:spPr>
      </p:pic>
      <p:pic>
        <p:nvPicPr>
          <p:cNvPr id="51204" name="Picture 4" descr="http://a57.foxnews.com/images/436220/350/450/0_21_080910_grb_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8693"/>
            <a:ext cx="3131840" cy="40266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764704"/>
            <a:ext cx="64087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relativistic beaming, forbid to observe off-axis</a:t>
            </a:r>
          </a:p>
          <a:p>
            <a:pPr lvl="2"/>
            <a:r>
              <a:rPr lang="en-US" sz="2000" dirty="0" smtClean="0">
                <a:solidFill>
                  <a:srgbClr val="1800CC"/>
                </a:solidFill>
              </a:rPr>
              <a:t>However, the jet slows down</a:t>
            </a:r>
          </a:p>
          <a:p>
            <a:endParaRPr lang="en-US" dirty="0" smtClean="0"/>
          </a:p>
          <a:p>
            <a:r>
              <a:rPr lang="en-US" dirty="0" smtClean="0"/>
              <a:t>At one point, the relativistic beaming disappear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This is the so called jet-effect in face-on light curve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But this has also an effect when seen off-axis</a:t>
            </a:r>
            <a:endParaRPr lang="fr-FR" sz="2000" dirty="0">
              <a:solidFill>
                <a:srgbClr val="18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1880" y="3429000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D'alessio</a:t>
            </a:r>
            <a:r>
              <a:rPr lang="en-US" sz="1600" dirty="0" smtClean="0"/>
              <a:t> et al. 2006</a:t>
            </a:r>
            <a:endParaRPr lang="fr-FR" sz="1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259632" y="2492896"/>
            <a:ext cx="7560840" cy="1130424"/>
            <a:chOff x="1259632" y="2492896"/>
            <a:chExt cx="7560840" cy="1130424"/>
          </a:xfrm>
        </p:grpSpPr>
        <p:sp>
          <p:nvSpPr>
            <p:cNvPr id="9" name="Ellipse 8"/>
            <p:cNvSpPr/>
            <p:nvPr/>
          </p:nvSpPr>
          <p:spPr>
            <a:xfrm>
              <a:off x="8460432" y="2492896"/>
              <a:ext cx="360040" cy="410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800CC"/>
                  </a:solidFill>
                </a:rPr>
                <a:t>1</a:t>
              </a:r>
              <a:endParaRPr lang="fr-FR" dirty="0">
                <a:solidFill>
                  <a:srgbClr val="1800CC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1259632" y="3212976"/>
              <a:ext cx="360040" cy="410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800CC"/>
                  </a:solidFill>
                </a:rPr>
                <a:t>1</a:t>
              </a:r>
              <a:endParaRPr lang="fr-FR" dirty="0">
                <a:solidFill>
                  <a:srgbClr val="1800CC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87624" y="2564904"/>
            <a:ext cx="6840760" cy="1778496"/>
            <a:chOff x="1187624" y="2564904"/>
            <a:chExt cx="6840760" cy="1778496"/>
          </a:xfrm>
        </p:grpSpPr>
        <p:sp>
          <p:nvSpPr>
            <p:cNvPr id="8" name="Ellipse 7"/>
            <p:cNvSpPr/>
            <p:nvPr/>
          </p:nvSpPr>
          <p:spPr>
            <a:xfrm>
              <a:off x="7668344" y="2564904"/>
              <a:ext cx="360040" cy="410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187624" y="3933056"/>
              <a:ext cx="360040" cy="410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187624" y="3068960"/>
            <a:ext cx="5544616" cy="3146648"/>
            <a:chOff x="1187624" y="3068960"/>
            <a:chExt cx="5544616" cy="3146648"/>
          </a:xfrm>
        </p:grpSpPr>
        <p:sp>
          <p:nvSpPr>
            <p:cNvPr id="7" name="Ellipse 6"/>
            <p:cNvSpPr/>
            <p:nvPr/>
          </p:nvSpPr>
          <p:spPr>
            <a:xfrm>
              <a:off x="6372200" y="3068960"/>
              <a:ext cx="360040" cy="410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fr-FR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187624" y="5805264"/>
              <a:ext cx="360040" cy="410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fr-FR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6062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/>
              <a:t>Multi-wavelength observations of GRB 050904</a:t>
            </a:r>
            <a:endParaRPr lang="en-US"/>
          </a:p>
        </p:txBody>
      </p:sp>
      <p:pic>
        <p:nvPicPr>
          <p:cNvPr id="60422" name="Picture 6" descr="C:\Documents and Settings\bruce gendre\Mes documents\Mes images\050904_frail.bmp"/>
          <p:cNvPicPr>
            <a:picLocks noChangeAspect="1" noChangeArrowheads="1"/>
          </p:cNvPicPr>
          <p:nvPr/>
        </p:nvPicPr>
        <p:blipFill>
          <a:blip r:embed="rId3" cstate="print"/>
          <a:srcRect l="2850" t="12100" r="14476" b="2185"/>
          <a:stretch>
            <a:fillRect/>
          </a:stretch>
        </p:blipFill>
        <p:spPr bwMode="auto">
          <a:xfrm>
            <a:off x="914400" y="1381125"/>
            <a:ext cx="7391400" cy="5416550"/>
          </a:xfrm>
          <a:prstGeom prst="rect">
            <a:avLst/>
          </a:prstGeom>
          <a:noFill/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611938" y="2987675"/>
            <a:ext cx="1851025" cy="2667000"/>
            <a:chOff x="4165" y="1882"/>
            <a:chExt cx="1166" cy="1680"/>
          </a:xfrm>
        </p:grpSpPr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165" y="1882"/>
              <a:ext cx="116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CC00"/>
                  </a:solidFill>
                </a:rPr>
                <a:t>Geometry effect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(star formation 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rate)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4800" y="2736"/>
              <a:ext cx="0" cy="82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33999" y="1616075"/>
            <a:ext cx="2686050" cy="3505200"/>
            <a:chOff x="3264" y="576"/>
            <a:chExt cx="1692" cy="2208"/>
          </a:xfrm>
        </p:grpSpPr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3264" y="576"/>
              <a:ext cx="1692" cy="8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smtClean="0">
                  <a:solidFill>
                    <a:srgbClr val="00CC00"/>
                  </a:solidFill>
                </a:rPr>
                <a:t>Interstellar medium</a:t>
              </a:r>
            </a:p>
            <a:p>
              <a:r>
                <a:rPr lang="en-US" sz="2000" smtClean="0">
                  <a:solidFill>
                    <a:schemeClr val="accent2"/>
                  </a:solidFill>
                </a:rPr>
                <a:t>n = 680 particules/cm</a:t>
              </a:r>
              <a:r>
                <a:rPr lang="en-US" sz="2000" baseline="30000" smtClean="0">
                  <a:solidFill>
                    <a:schemeClr val="accent2"/>
                  </a:solidFill>
                </a:rPr>
                <a:t>3</a:t>
              </a:r>
              <a:endParaRPr lang="en-US" sz="2000" smtClean="0">
                <a:solidFill>
                  <a:schemeClr val="accent2"/>
                </a:solidFill>
              </a:endParaRPr>
            </a:p>
            <a:p>
              <a:r>
                <a:rPr lang="en-US" sz="2000" smtClean="0">
                  <a:solidFill>
                    <a:srgbClr val="00CC00"/>
                  </a:solidFill>
                </a:rPr>
                <a:t>z = 6.3</a:t>
              </a:r>
            </a:p>
            <a:p>
              <a:r>
                <a:rPr lang="en-US" sz="2000" smtClean="0">
                  <a:solidFill>
                    <a:srgbClr val="FF0000"/>
                  </a:solidFill>
                </a:rPr>
                <a:t>(density &amp; composition)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3984" y="1296"/>
              <a:ext cx="0" cy="148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666999" y="2911475"/>
            <a:ext cx="2028825" cy="3302000"/>
            <a:chOff x="1776" y="1392"/>
            <a:chExt cx="1278" cy="2080"/>
          </a:xfrm>
        </p:grpSpPr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1776" y="2832"/>
              <a:ext cx="127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smtClean="0"/>
                <a:t>Wind medium</a:t>
              </a:r>
            </a:p>
            <a:p>
              <a:r>
                <a:rPr lang="en-US" sz="2000" smtClean="0"/>
                <a:t>A</a:t>
              </a:r>
              <a:r>
                <a:rPr lang="en-US" sz="2000" baseline="-25000" smtClean="0"/>
                <a:t>*</a:t>
              </a:r>
              <a:r>
                <a:rPr lang="en-US" sz="2000" smtClean="0"/>
                <a:t> = 1.8 (1.7-9.0)</a:t>
              </a:r>
            </a:p>
            <a:p>
              <a:r>
                <a:rPr lang="en-US" sz="2000" smtClean="0"/>
                <a:t>N</a:t>
              </a:r>
              <a:r>
                <a:rPr lang="en-US" sz="2000" baseline="-25000" smtClean="0"/>
                <a:t>H</a:t>
              </a:r>
              <a:r>
                <a:rPr lang="en-US" sz="2000" smtClean="0"/>
                <a:t> &gt; ~ 10</a:t>
              </a:r>
              <a:r>
                <a:rPr lang="en-US" sz="2000" baseline="30000" smtClean="0"/>
                <a:t>23</a:t>
              </a:r>
              <a:r>
                <a:rPr lang="en-US" sz="2000" smtClean="0"/>
                <a:t> cm</a:t>
              </a:r>
              <a:r>
                <a:rPr lang="en-US" sz="2000" baseline="30000" smtClean="0"/>
                <a:t>-2</a:t>
              </a:r>
              <a:endParaRPr lang="en-US" sz="2000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 flipV="1">
              <a:off x="2112" y="1392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228600" y="762000"/>
            <a:ext cx="770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Burst located at z = 6.3 (Boër et al. 2005, Gendre et al. 2007)</a:t>
            </a:r>
            <a:endParaRPr lang="en-US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24000" y="1371600"/>
            <a:ext cx="4191000" cy="1539875"/>
            <a:chOff x="960" y="864"/>
            <a:chExt cx="2640" cy="970"/>
          </a:xfrm>
        </p:grpSpPr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960" y="864"/>
              <a:ext cx="2224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Terminati</a:t>
              </a:r>
              <a:r>
                <a:rPr lang="en-US" sz="2000" dirty="0" smtClean="0">
                  <a:solidFill>
                    <a:srgbClr val="6CF826"/>
                  </a:solidFill>
                </a:rPr>
                <a:t>on shock</a:t>
              </a:r>
            </a:p>
            <a:p>
              <a:r>
                <a:rPr lang="en-US" sz="2000" dirty="0" smtClean="0"/>
                <a:t>position : 0.0</a:t>
              </a:r>
              <a:r>
                <a:rPr lang="en-US" sz="2000" dirty="0" smtClean="0">
                  <a:solidFill>
                    <a:srgbClr val="00CC00"/>
                  </a:solidFill>
                </a:rPr>
                <a:t>18 </a:t>
              </a:r>
              <a:r>
                <a:rPr lang="en-US" sz="2000" dirty="0" smtClean="0"/>
                <a:t>pc (0.018-</a:t>
              </a:r>
              <a:r>
                <a:rPr lang="en-US" sz="2000" dirty="0" smtClean="0">
                  <a:solidFill>
                    <a:srgbClr val="00CC00"/>
                  </a:solidFill>
                </a:rPr>
                <a:t>0.041)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(stellar physics)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 flipH="1">
              <a:off x="2400" y="1306"/>
              <a:ext cx="19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>
              <a:off x="2592" y="1306"/>
              <a:ext cx="100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948363" y="5911850"/>
            <a:ext cx="182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/>
              <a:t>Gendre et al. (2007)</a:t>
            </a:r>
            <a:endParaRPr 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03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Knowing better the physics at play</a:t>
            </a:r>
            <a:endParaRPr lang="fr-FR" dirty="0"/>
          </a:p>
        </p:txBody>
      </p:sp>
      <p:pic>
        <p:nvPicPr>
          <p:cNvPr id="22530" name="Picture 2" descr="Fichier:Tsar Bomba 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65735"/>
            <a:ext cx="2952328" cy="1959609"/>
          </a:xfrm>
          <a:prstGeom prst="rect">
            <a:avLst/>
          </a:prstGeom>
          <a:noFill/>
        </p:spPr>
      </p:pic>
      <p:pic>
        <p:nvPicPr>
          <p:cNvPr id="22532" name="Picture 4" descr="L'explosion de la Tsar Bomba de 50 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2" y="1484784"/>
            <a:ext cx="3017980" cy="1800200"/>
          </a:xfrm>
          <a:prstGeom prst="rect">
            <a:avLst/>
          </a:prstGeom>
          <a:noFill/>
        </p:spPr>
      </p:pic>
      <p:pic>
        <p:nvPicPr>
          <p:cNvPr id="22534" name="Picture 6" descr="http://t0.gstatic.com/images?q=tbn:ANd9GcSnvaGzl2yFIhvWwDdxMDOvmfkBYDIfPZZ9ekGnpNMOCI5wJq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56915"/>
            <a:ext cx="2952328" cy="1957523"/>
          </a:xfrm>
          <a:prstGeom prst="rect">
            <a:avLst/>
          </a:prstGeom>
          <a:noFill/>
        </p:spPr>
      </p:pic>
      <p:pic>
        <p:nvPicPr>
          <p:cNvPr id="22536" name="Picture 8" descr="http://t2.gstatic.com/images?q=tbn:ANd9GcSfif4URkkAKik17I2QpDyC3immzyX3y3_tpTl9YFYDA_PC1THC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340768"/>
            <a:ext cx="2684468" cy="2111500"/>
          </a:xfrm>
          <a:prstGeom prst="rect">
            <a:avLst/>
          </a:prstGeom>
          <a:noFill/>
        </p:spPr>
      </p:pic>
      <p:pic>
        <p:nvPicPr>
          <p:cNvPr id="22538" name="Picture 10" descr="Bo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340768"/>
            <a:ext cx="2641476" cy="2095572"/>
          </a:xfrm>
          <a:prstGeom prst="rect">
            <a:avLst/>
          </a:prstGeom>
          <a:noFill/>
        </p:spPr>
      </p:pic>
      <p:pic>
        <p:nvPicPr>
          <p:cNvPr id="22540" name="Picture 12" descr="http://t3.gstatic.com/images?q=tbn:ANd9GcS7n6cXYm8LDPkRUjPrFn1hVOY5VgWAZ44J824IM2Jauo4jt0fOw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963" y="4556915"/>
            <a:ext cx="2895191" cy="194421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9512" y="764704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can understand by EM studies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3980851"/>
            <a:ext cx="553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the GW studies can tell us in addition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980728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Progenitor type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Binary or single object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Binary component nature                                                                   (black hole or neutron star)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Progenitor parameters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Mass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Asymmetry degree (case of single                                                         object)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800CC"/>
                </a:solidFill>
              </a:rPr>
              <a:t> Rotation plane and jet orientation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 fact, all that is needed to characterize the physical properties of the progenitor</a:t>
            </a:r>
          </a:p>
          <a:p>
            <a:pPr lvl="2"/>
            <a:r>
              <a:rPr lang="en-US" sz="2000" dirty="0" smtClean="0">
                <a:solidFill>
                  <a:srgbClr val="1800CC"/>
                </a:solidFill>
              </a:rPr>
              <a:t>Just to be sure that Earth neighborhood is safe…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695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parameters that can be inferred by GW studies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8767" y="1174440"/>
            <a:ext cx="3789040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1|54|11.8|21.6|21.7|16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8|108.9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6.7|12.7|32.7|3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7.8|27.2|21.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5.2|23.1|29|21.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5|32.3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8|4.1|4.5|7.7"/>
</p:tagLst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18918</TotalTime>
  <Words>1096</Words>
  <Application>Microsoft Macintosh PowerPoint</Application>
  <PresentationFormat>Présentation à l'écran (4:3)</PresentationFormat>
  <Paragraphs>236</Paragraphs>
  <Slides>23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 </dc:creator>
  <cp:lastModifiedBy>Pascal Chossat</cp:lastModifiedBy>
  <cp:revision>379</cp:revision>
  <dcterms:created xsi:type="dcterms:W3CDTF">2013-11-27T15:15:16Z</dcterms:created>
  <dcterms:modified xsi:type="dcterms:W3CDTF">2013-11-27T15:15:41Z</dcterms:modified>
</cp:coreProperties>
</file>